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F2C3-E93F-4663-8717-577057E8A57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C3BC-A845-4C7B-A76A-1068AA329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26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F2C3-E93F-4663-8717-577057E8A57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C3BC-A845-4C7B-A76A-1068AA329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6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F2C3-E93F-4663-8717-577057E8A57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C3BC-A845-4C7B-A76A-1068AA329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9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F2C3-E93F-4663-8717-577057E8A57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C3BC-A845-4C7B-A76A-1068AA329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F2C3-E93F-4663-8717-577057E8A57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C3BC-A845-4C7B-A76A-1068AA329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9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F2C3-E93F-4663-8717-577057E8A57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C3BC-A845-4C7B-A76A-1068AA329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F2C3-E93F-4663-8717-577057E8A57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C3BC-A845-4C7B-A76A-1068AA329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7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F2C3-E93F-4663-8717-577057E8A57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C3BC-A845-4C7B-A76A-1068AA329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2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F2C3-E93F-4663-8717-577057E8A57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C3BC-A845-4C7B-A76A-1068AA329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0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F2C3-E93F-4663-8717-577057E8A57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C3BC-A845-4C7B-A76A-1068AA329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2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F2C3-E93F-4663-8717-577057E8A57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C3BC-A845-4C7B-A76A-1068AA329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5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CF2C3-E93F-4663-8717-577057E8A57F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0C3BC-A845-4C7B-A76A-1068AA329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8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63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2642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19887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62090" y="1422641"/>
            <a:ext cx="8050235" cy="4732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</a:t>
            </a: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cost for European countries to maintain colonies was rising.</a:t>
            </a:r>
          </a:p>
          <a:p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By the second half of the century, unrest arose throughout the continent and African nations fought to free themselves from European control.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4663436" y="61143"/>
            <a:ext cx="2865208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8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Unrest</a:t>
            </a:r>
            <a:endParaRPr lang="en-US" sz="8000" dirty="0">
              <a:ln w="38100">
                <a:solidFill>
                  <a:sysClr val="windowText" lastClr="000000"/>
                </a:solidFill>
              </a:ln>
              <a:solidFill>
                <a:srgbClr val="F6921E"/>
              </a:solidFill>
              <a:effectLst>
                <a:glow rad="63500">
                  <a:srgbClr val="FFFFFF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7090" y="6667468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</a:t>
            </a:r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Wrinkles</a:t>
            </a:r>
          </a:p>
        </p:txBody>
      </p:sp>
    </p:spTree>
    <p:extLst>
      <p:ext uri="{BB962C8B-B14F-4D97-AF65-F5344CB8AC3E}">
        <p14:creationId xmlns:p14="http://schemas.microsoft.com/office/powerpoint/2010/main" val="375214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rgbClr val="F6921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1" y="6654294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</a:t>
            </a:r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Wrinkles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971292"/>
            <a:ext cx="8229600" cy="4915417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8925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2642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19887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62090" y="1324503"/>
            <a:ext cx="8050235" cy="6270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By 1966, all but six African countries were independent nation-states.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Unfortunately, once the countries were independent of European rule, they still faced many </a:t>
            </a: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challenges.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Many </a:t>
            </a: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of the new governments were politically </a:t>
            </a: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unstable.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3717016" y="61142"/>
            <a:ext cx="4758033" cy="130035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0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Africa Today</a:t>
            </a:r>
            <a:endParaRPr lang="en-US" sz="8000" dirty="0">
              <a:ln w="38100">
                <a:solidFill>
                  <a:sysClr val="windowText" lastClr="000000"/>
                </a:solidFill>
              </a:ln>
              <a:solidFill>
                <a:srgbClr val="F6921E"/>
              </a:solidFill>
              <a:effectLst>
                <a:glow rad="63500">
                  <a:srgbClr val="FFFFFF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7090" y="6667468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</a:t>
            </a:r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Wrinkles</a:t>
            </a:r>
          </a:p>
        </p:txBody>
      </p:sp>
    </p:spTree>
    <p:extLst>
      <p:ext uri="{BB962C8B-B14F-4D97-AF65-F5344CB8AC3E}">
        <p14:creationId xmlns:p14="http://schemas.microsoft.com/office/powerpoint/2010/main" val="10752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2642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19887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62090" y="1324502"/>
            <a:ext cx="8050235" cy="547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European </a:t>
            </a: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powers did not teach new leaders how to </a:t>
            </a: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self-govern after granting them independence.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Ethnic groups continue to clash over political power in many African nations.</a:t>
            </a: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In </a:t>
            </a: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some African countries, military dictators </a:t>
            </a: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took over </a:t>
            </a: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governments.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3717016" y="61142"/>
            <a:ext cx="4758033" cy="130035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0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Africa Today</a:t>
            </a:r>
            <a:endParaRPr lang="en-US" sz="8000" dirty="0">
              <a:ln w="38100">
                <a:solidFill>
                  <a:sysClr val="windowText" lastClr="000000"/>
                </a:solidFill>
              </a:ln>
              <a:solidFill>
                <a:srgbClr val="F6921E"/>
              </a:solidFill>
              <a:effectLst>
                <a:glow rad="63500">
                  <a:srgbClr val="FFFFFF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7090" y="6667468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</a:t>
            </a:r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Wrinkles</a:t>
            </a:r>
          </a:p>
        </p:txBody>
      </p:sp>
    </p:spTree>
    <p:extLst>
      <p:ext uri="{BB962C8B-B14F-4D97-AF65-F5344CB8AC3E}">
        <p14:creationId xmlns:p14="http://schemas.microsoft.com/office/powerpoint/2010/main" val="12817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rgbClr val="F6921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1" y="6654294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</a:t>
            </a:r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Wrinkles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913" y="137160"/>
            <a:ext cx="7022174" cy="6583680"/>
          </a:xfrm>
          <a:prstGeom prst="rect">
            <a:avLst/>
          </a:prstGeom>
          <a:ln w="38100">
            <a:solidFill>
              <a:srgbClr val="00000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87219" y="6266200"/>
            <a:ext cx="8821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African Independence Dates</a:t>
            </a:r>
            <a:endParaRPr lang="en-US" sz="2800" b="1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43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rot="16200000">
            <a:off x="2642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172148" y="623944"/>
            <a:ext cx="7955280" cy="540033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/>
          <p:cNvSpPr/>
          <p:nvPr/>
        </p:nvSpPr>
        <p:spPr>
          <a:xfrm>
            <a:off x="2317378" y="766483"/>
            <a:ext cx="7664823" cy="5067043"/>
          </a:xfrm>
          <a:prstGeom prst="ellipse">
            <a:avLst/>
          </a:prstGeom>
          <a:solidFill>
            <a:srgbClr val="B5DB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TextBox 8"/>
          <p:cNvSpPr txBox="1"/>
          <p:nvPr/>
        </p:nvSpPr>
        <p:spPr>
          <a:xfrm>
            <a:off x="1506415" y="6616697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</a:t>
            </a:r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Wrinkles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84893" y="3428498"/>
            <a:ext cx="797286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dirty="0">
                <a:latin typeface="KG Eyes Wide Open" panose="02000506000000020004" pitchFamily="2" charset="0"/>
              </a:rPr>
              <a:t>Movement</a:t>
            </a:r>
            <a:endParaRPr lang="en-US" sz="7700" dirty="0">
              <a:latin typeface="KG Eyes Wide Open" panose="02000506000000020004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0" y="2463155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latin typeface="KG HAPPY Solid" panose="02000000000000000000" pitchFamily="2" charset="0"/>
              </a:rPr>
              <a:t>PAN-AFRICAN</a:t>
            </a:r>
            <a:endParaRPr lang="en-US" sz="7500" dirty="0">
              <a:ln w="38100">
                <a:solidFill>
                  <a:sysClr val="windowText" lastClr="000000"/>
                </a:solidFill>
              </a:ln>
              <a:solidFill>
                <a:srgbClr val="F6921E"/>
              </a:solidFill>
              <a:latin typeface="KG HAPPY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12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2642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19887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62090" y="1422640"/>
            <a:ext cx="8050235" cy="5716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By the 20</a:t>
            </a:r>
            <a:r>
              <a:rPr lang="en-US" sz="3200" baseline="300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</a:t>
            </a: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 century, European powers had colonized the majority of </a:t>
            </a: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Africa.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</a:t>
            </a: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only independent countries were Liberia and </a:t>
            </a: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Ethiopia.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Liberia </a:t>
            </a: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was founded in 1822 by former American slaves.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3480418" y="61143"/>
            <a:ext cx="5231240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8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Colonization</a:t>
            </a:r>
            <a:endParaRPr lang="en-US" sz="8800" dirty="0">
              <a:ln w="38100">
                <a:solidFill>
                  <a:sysClr val="windowText" lastClr="000000"/>
                </a:solidFill>
              </a:ln>
              <a:solidFill>
                <a:srgbClr val="F6921E"/>
              </a:solidFill>
              <a:effectLst>
                <a:glow rad="63500">
                  <a:srgbClr val="FFFFFF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7090" y="6667468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</a:t>
            </a:r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Wrinkles</a:t>
            </a:r>
          </a:p>
        </p:txBody>
      </p:sp>
    </p:spTree>
    <p:extLst>
      <p:ext uri="{BB962C8B-B14F-4D97-AF65-F5344CB8AC3E}">
        <p14:creationId xmlns:p14="http://schemas.microsoft.com/office/powerpoint/2010/main" val="130986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2642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19887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62090" y="1422640"/>
            <a:ext cx="8050235" cy="6794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Africans resented their unequal status and lack of political rights under European control.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They wanted to take control of their own governments, land, and resources.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Nationalism, a feeling of strong pride in one’s own country, began to sweep across Africa and fed the desire for independence from European rule.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3609461" y="61143"/>
            <a:ext cx="4973156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8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Nationalism</a:t>
            </a:r>
            <a:endParaRPr lang="en-US" sz="8800" dirty="0">
              <a:ln w="38100">
                <a:solidFill>
                  <a:sysClr val="windowText" lastClr="000000"/>
                </a:solidFill>
              </a:ln>
              <a:solidFill>
                <a:srgbClr val="F6921E"/>
              </a:solidFill>
              <a:effectLst>
                <a:glow rad="63500">
                  <a:srgbClr val="FFFFFF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7090" y="6667468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</a:t>
            </a:r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Wrinkles</a:t>
            </a:r>
          </a:p>
        </p:txBody>
      </p:sp>
    </p:spTree>
    <p:extLst>
      <p:ext uri="{BB962C8B-B14F-4D97-AF65-F5344CB8AC3E}">
        <p14:creationId xmlns:p14="http://schemas.microsoft.com/office/powerpoint/2010/main" val="29864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2642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19887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49900" y="1328512"/>
            <a:ext cx="8328136" cy="7071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An example of African nationalism was the Pan-African movement that began in the late 1800s.</a:t>
            </a:r>
          </a:p>
          <a:p>
            <a:endParaRPr lang="en-US" sz="28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movement believed that all Africans shared  a common heritage and should work together for their freedom.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Pan-African movement’s principles actually dated back to the slave trade era.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first Pan-African Congress occurred in 1900.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3609463" y="61143"/>
            <a:ext cx="4973156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8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Pan-African</a:t>
            </a:r>
            <a:endParaRPr lang="en-US" sz="8800" dirty="0">
              <a:ln w="38100">
                <a:solidFill>
                  <a:sysClr val="windowText" lastClr="000000"/>
                </a:solidFill>
              </a:ln>
              <a:solidFill>
                <a:srgbClr val="F6921E"/>
              </a:solidFill>
              <a:effectLst>
                <a:glow rad="63500">
                  <a:srgbClr val="FFFFFF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7090" y="6667468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</a:t>
            </a:r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Wrinkles</a:t>
            </a:r>
          </a:p>
        </p:txBody>
      </p:sp>
    </p:spTree>
    <p:extLst>
      <p:ext uri="{BB962C8B-B14F-4D97-AF65-F5344CB8AC3E}">
        <p14:creationId xmlns:p14="http://schemas.microsoft.com/office/powerpoint/2010/main" val="353204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rgbClr val="F6921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1" y="6654294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</a:t>
            </a:r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Wrinkles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144157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Pan-African Congress Delegates</a:t>
            </a: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807007"/>
            <a:ext cx="8229600" cy="5773994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5719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2642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19887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62090" y="1422640"/>
            <a:ext cx="8050235" cy="7686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By the end of World War II, four more meetings had occurred.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fifth Pan-African Congress counted in 90 delegates, including the future leaders of Kenya and Ghana.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Eventually, the influence of the movement began to fade, but not before pushing the cause of nationalism forward.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3609463" y="61143"/>
            <a:ext cx="4973156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8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Pan-African</a:t>
            </a:r>
            <a:endParaRPr lang="en-US" sz="8800" dirty="0">
              <a:ln w="38100">
                <a:solidFill>
                  <a:sysClr val="windowText" lastClr="000000"/>
                </a:solidFill>
              </a:ln>
              <a:solidFill>
                <a:srgbClr val="F6921E"/>
              </a:solidFill>
              <a:effectLst>
                <a:glow rad="63500">
                  <a:srgbClr val="FFFFFF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7090" y="6667468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</a:t>
            </a:r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Wrinkles</a:t>
            </a:r>
          </a:p>
        </p:txBody>
      </p:sp>
    </p:spTree>
    <p:extLst>
      <p:ext uri="{BB962C8B-B14F-4D97-AF65-F5344CB8AC3E}">
        <p14:creationId xmlns:p14="http://schemas.microsoft.com/office/powerpoint/2010/main" val="269538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rgbClr val="F6921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1" y="6654294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</a:t>
            </a:r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Wrinkles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981677"/>
            <a:ext cx="8229600" cy="4894647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7761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2642327" y="-1150590"/>
            <a:ext cx="6858000" cy="915817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19887" y="0"/>
            <a:ext cx="8134643" cy="6858000"/>
          </a:xfrm>
          <a:prstGeom prst="rect">
            <a:avLst/>
          </a:prstGeom>
          <a:solidFill>
            <a:srgbClr val="B5DB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62090" y="1422641"/>
            <a:ext cx="8050235" cy="5993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Africa began to change by the </a:t>
            </a: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1940s.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The </a:t>
            </a: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rule of tribal chiefs had weakened because of their links with colonial governments, thus limiting their ability to control </a:t>
            </a: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people.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An </a:t>
            </a: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educated middle class that disliked colonial life began to grow in the </a:t>
            </a:r>
            <a:r>
              <a:rPr lang="en-US" sz="3200" dirty="0">
                <a:latin typeface="KG First Time In Forever" panose="02000506000000020003" pitchFamily="2" charset="0"/>
                <a:ea typeface="KBScaredStraight" panose="02000603000000000000" pitchFamily="2" charset="0"/>
              </a:rPr>
              <a:t>cities.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4174519" y="61143"/>
            <a:ext cx="3843040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8800" dirty="0">
                <a:ln w="38100">
                  <a:solidFill>
                    <a:sysClr val="windowText" lastClr="000000"/>
                  </a:solidFill>
                </a:ln>
                <a:solidFill>
                  <a:srgbClr val="F6921E"/>
                </a:solidFill>
                <a:effectLst>
                  <a:glow rad="63500">
                    <a:srgbClr val="FFFFFF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Changes</a:t>
            </a:r>
            <a:endParaRPr lang="en-US" sz="8000" dirty="0">
              <a:ln w="38100">
                <a:solidFill>
                  <a:sysClr val="windowText" lastClr="000000"/>
                </a:solidFill>
              </a:ln>
              <a:solidFill>
                <a:srgbClr val="F6921E"/>
              </a:solidFill>
              <a:effectLst>
                <a:glow rad="63500">
                  <a:srgbClr val="FFFFFF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7090" y="6667468"/>
            <a:ext cx="26532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© Brain </a:t>
            </a:r>
            <a:r>
              <a:rPr lang="en-US" sz="1200" dirty="0">
                <a:latin typeface="KBScaredStraight" panose="02000603000000000000" pitchFamily="2" charset="0"/>
                <a:ea typeface="KBScaredStraight" panose="02000603000000000000" pitchFamily="2" charset="0"/>
              </a:rPr>
              <a:t>Wrinkles</a:t>
            </a:r>
          </a:p>
        </p:txBody>
      </p:sp>
    </p:spTree>
    <p:extLst>
      <p:ext uri="{BB962C8B-B14F-4D97-AF65-F5344CB8AC3E}">
        <p14:creationId xmlns:p14="http://schemas.microsoft.com/office/powerpoint/2010/main" val="186536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</Words>
  <Application>Microsoft Office PowerPoint</Application>
  <PresentationFormat>Widescreen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KBScaredStraight</vt:lpstr>
      <vt:lpstr>KG Eyes Wide Open</vt:lpstr>
      <vt:lpstr>KG First Time In Forever</vt:lpstr>
      <vt:lpstr>KG HAPPY Solid</vt:lpstr>
      <vt:lpstr>KG Second Chances Solid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nsilverthorn</dc:creator>
  <cp:lastModifiedBy>nsilverthorn</cp:lastModifiedBy>
  <cp:revision>1</cp:revision>
  <dcterms:created xsi:type="dcterms:W3CDTF">2018-05-04T17:41:19Z</dcterms:created>
  <dcterms:modified xsi:type="dcterms:W3CDTF">2018-05-04T17:41:59Z</dcterms:modified>
</cp:coreProperties>
</file>