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6" r:id="rId2"/>
    <p:sldId id="258" r:id="rId3"/>
  </p:sldIdLst>
  <p:sldSz cx="9144000" cy="27432000"/>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2EA"/>
    <a:srgbClr val="454E5C"/>
    <a:srgbClr val="FCE8C4"/>
    <a:srgbClr val="3E2735"/>
    <a:srgbClr val="D7796B"/>
    <a:srgbClr val="D3F255"/>
    <a:srgbClr val="301A08"/>
    <a:srgbClr val="ADC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600" y="-3692"/>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22C6B4-EC05-4AA6-80BA-2DF8DA0076AD}" type="datetimeFigureOut">
              <a:rPr lang="en-US" altLang="en-US"/>
              <a:pPr/>
              <a:t>11/12/2017</a:t>
            </a:fld>
            <a:endParaRPr lang="en-US" alt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062F24-CE71-4BDA-B6D4-839D86518280}" type="slidenum">
              <a:rPr lang="en-US" altLang="en-US"/>
              <a:pPr/>
              <a:t>‹#›</a:t>
            </a:fld>
            <a:endParaRPr lang="en-US" altLang="en-US"/>
          </a:p>
        </p:txBody>
      </p:sp>
    </p:spTree>
    <p:extLst>
      <p:ext uri="{BB962C8B-B14F-4D97-AF65-F5344CB8AC3E}">
        <p14:creationId xmlns:p14="http://schemas.microsoft.com/office/powerpoint/2010/main" val="31535238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1112F8F-1076-4DB6-9D3E-0CA1CB9AFD85}" type="slidenum">
              <a:rPr lang="en-US" altLang="en-US" sz="1200"/>
              <a:pPr eaLnBrk="1" hangingPunct="1"/>
              <a:t>1</a:t>
            </a:fld>
            <a:endParaRPr lang="en-US" altLang="en-US" sz="1200"/>
          </a:p>
        </p:txBody>
      </p:sp>
    </p:spTree>
    <p:extLst>
      <p:ext uri="{BB962C8B-B14F-4D97-AF65-F5344CB8AC3E}">
        <p14:creationId xmlns:p14="http://schemas.microsoft.com/office/powerpoint/2010/main" val="422490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a:t>Click to edit Master title style</a:t>
            </a:r>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CAD141C-644D-4A22-B3F5-C21B4E7F5B3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6976DE6-A98E-42BE-97EF-4C980757AAA4}" type="slidenum">
              <a:rPr lang="en-US" altLang="en-US"/>
              <a:pPr/>
              <a:t>‹#›</a:t>
            </a:fld>
            <a:endParaRPr lang="en-US" altLang="en-US"/>
          </a:p>
        </p:txBody>
      </p:sp>
    </p:spTree>
    <p:extLst>
      <p:ext uri="{BB962C8B-B14F-4D97-AF65-F5344CB8AC3E}">
        <p14:creationId xmlns:p14="http://schemas.microsoft.com/office/powerpoint/2010/main" val="19730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FF0A1EB-D6E1-414A-A8DF-B3D75FDA73C5}"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1054D4-F5D3-46F0-AE2A-D62F2E047B29}" type="slidenum">
              <a:rPr lang="en-US" altLang="en-US"/>
              <a:pPr/>
              <a:t>‹#›</a:t>
            </a:fld>
            <a:endParaRPr lang="en-US" altLang="en-US"/>
          </a:p>
        </p:txBody>
      </p:sp>
    </p:spTree>
    <p:extLst>
      <p:ext uri="{BB962C8B-B14F-4D97-AF65-F5344CB8AC3E}">
        <p14:creationId xmlns:p14="http://schemas.microsoft.com/office/powerpoint/2010/main" val="117025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8A5BEA-029F-401B-A469-06A2C530B9D8}"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3681C-DB36-4C65-AAF4-01D474175821}" type="slidenum">
              <a:rPr lang="en-US" altLang="en-US"/>
              <a:pPr/>
              <a:t>‹#›</a:t>
            </a:fld>
            <a:endParaRPr lang="en-US" altLang="en-US"/>
          </a:p>
        </p:txBody>
      </p:sp>
    </p:spTree>
    <p:extLst>
      <p:ext uri="{BB962C8B-B14F-4D97-AF65-F5344CB8AC3E}">
        <p14:creationId xmlns:p14="http://schemas.microsoft.com/office/powerpoint/2010/main" val="14382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F6ABE5B-3262-4259-A236-C364A39DAAAB}"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151B07-9351-4CF4-B4A4-47A0FE4E1D0B}" type="slidenum">
              <a:rPr lang="en-US" altLang="en-US"/>
              <a:pPr/>
              <a:t>‹#›</a:t>
            </a:fld>
            <a:endParaRPr lang="en-US" altLang="en-US"/>
          </a:p>
        </p:txBody>
      </p:sp>
    </p:spTree>
    <p:extLst>
      <p:ext uri="{BB962C8B-B14F-4D97-AF65-F5344CB8AC3E}">
        <p14:creationId xmlns:p14="http://schemas.microsoft.com/office/powerpoint/2010/main" val="290215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904406-624E-4937-AA36-B5C7052D2C0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FA8FF0-5AEC-4D66-BF64-1D94339D92DF}" type="slidenum">
              <a:rPr lang="en-US" altLang="en-US"/>
              <a:pPr/>
              <a:t>‹#›</a:t>
            </a:fld>
            <a:endParaRPr lang="en-US" altLang="en-US"/>
          </a:p>
        </p:txBody>
      </p:sp>
    </p:spTree>
    <p:extLst>
      <p:ext uri="{BB962C8B-B14F-4D97-AF65-F5344CB8AC3E}">
        <p14:creationId xmlns:p14="http://schemas.microsoft.com/office/powerpoint/2010/main" val="323960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4C12472-E209-4D2A-A478-684E541CA8A5}"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C4968F-3710-4B9C-9DA5-7A66D6EB2D0F}" type="slidenum">
              <a:rPr lang="en-US" altLang="en-US"/>
              <a:pPr/>
              <a:t>‹#›</a:t>
            </a:fld>
            <a:endParaRPr lang="en-US" altLang="en-US"/>
          </a:p>
        </p:txBody>
      </p:sp>
    </p:spTree>
    <p:extLst>
      <p:ext uri="{BB962C8B-B14F-4D97-AF65-F5344CB8AC3E}">
        <p14:creationId xmlns:p14="http://schemas.microsoft.com/office/powerpoint/2010/main" val="32027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59BF7E7-16F0-4A9D-9662-51731AFF8B38}" type="datetimeFigureOut">
              <a:rPr lang="en-US" altLang="en-US"/>
              <a:pPr/>
              <a:t>11/12/2017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C34CF22-74B4-4677-9880-A47F24A06CCD}" type="slidenum">
              <a:rPr lang="en-US" altLang="en-US"/>
              <a:pPr/>
              <a:t>‹#›</a:t>
            </a:fld>
            <a:endParaRPr lang="en-US" altLang="en-US"/>
          </a:p>
        </p:txBody>
      </p:sp>
    </p:spTree>
    <p:extLst>
      <p:ext uri="{BB962C8B-B14F-4D97-AF65-F5344CB8AC3E}">
        <p14:creationId xmlns:p14="http://schemas.microsoft.com/office/powerpoint/2010/main" val="336148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3647490-7B08-4F65-8289-926A6226528D}" type="datetimeFigureOut">
              <a:rPr lang="en-US" altLang="en-US"/>
              <a:pPr/>
              <a:t>11/12/2017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A84672B-03EA-4040-8A33-F72AAEA1BF83}" type="slidenum">
              <a:rPr lang="en-US" altLang="en-US"/>
              <a:pPr/>
              <a:t>‹#›</a:t>
            </a:fld>
            <a:endParaRPr lang="en-US" altLang="en-US"/>
          </a:p>
        </p:txBody>
      </p:sp>
    </p:spTree>
    <p:extLst>
      <p:ext uri="{BB962C8B-B14F-4D97-AF65-F5344CB8AC3E}">
        <p14:creationId xmlns:p14="http://schemas.microsoft.com/office/powerpoint/2010/main" val="22437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79054D-6D47-4257-AA7D-9CAB46538FB6}" type="datetimeFigureOut">
              <a:rPr lang="en-US" altLang="en-US"/>
              <a:pPr/>
              <a:t>11/12/2017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9DFC5F-4D29-4D61-84CE-21D3844737D9}" type="slidenum">
              <a:rPr lang="en-US" altLang="en-US"/>
              <a:pPr/>
              <a:t>‹#›</a:t>
            </a:fld>
            <a:endParaRPr lang="en-US" altLang="en-US"/>
          </a:p>
        </p:txBody>
      </p:sp>
    </p:spTree>
    <p:extLst>
      <p:ext uri="{BB962C8B-B14F-4D97-AF65-F5344CB8AC3E}">
        <p14:creationId xmlns:p14="http://schemas.microsoft.com/office/powerpoint/2010/main" val="17323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EDDF6D1-0E2B-4F1E-9E29-52613236C73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67F3021-35C5-4CF3-B53E-BAFC70E53E85}" type="slidenum">
              <a:rPr lang="en-US" altLang="en-US"/>
              <a:pPr/>
              <a:t>‹#›</a:t>
            </a:fld>
            <a:endParaRPr lang="en-US" altLang="en-US"/>
          </a:p>
        </p:txBody>
      </p:sp>
    </p:spTree>
    <p:extLst>
      <p:ext uri="{BB962C8B-B14F-4D97-AF65-F5344CB8AC3E}">
        <p14:creationId xmlns:p14="http://schemas.microsoft.com/office/powerpoint/2010/main" val="52886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81C558B-6C05-42EC-B648-886F5C5B4DC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B0E664-9ACC-43A7-BA11-30F3621EEDFB}" type="slidenum">
              <a:rPr lang="en-US" altLang="en-US"/>
              <a:pPr/>
              <a:t>‹#›</a:t>
            </a:fld>
            <a:endParaRPr lang="en-US" altLang="en-US"/>
          </a:p>
        </p:txBody>
      </p:sp>
    </p:spTree>
    <p:extLst>
      <p:ext uri="{BB962C8B-B14F-4D97-AF65-F5344CB8AC3E}">
        <p14:creationId xmlns:p14="http://schemas.microsoft.com/office/powerpoint/2010/main" val="113684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anose="020B0604020202020204" pitchFamily="34" charset="0"/>
              </a:defRPr>
            </a:lvl1pPr>
          </a:lstStyle>
          <a:p>
            <a:fld id="{27504049-F7B6-4F9E-AC73-9F8B28B51649}" type="datetimeFigureOut">
              <a:rPr lang="en-US" altLang="en-US"/>
              <a:pPr/>
              <a:t>11/12/2017</a:t>
            </a:fld>
            <a:endParaRPr lang="en-US" alt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fld id="{1EAEF313-9F95-48A1-81D3-FBE1E354A5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738" y="1158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 name="Rectangle 5"/>
          <p:cNvSpPr>
            <a:spLocks noChangeArrowheads="1"/>
          </p:cNvSpPr>
          <p:nvPr/>
        </p:nvSpPr>
        <p:spPr bwMode="auto">
          <a:xfrm>
            <a:off x="568325" y="352425"/>
            <a:ext cx="1431925"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p:cNvSpPr>
            <a:spLocks noChangeArrowheads="1"/>
          </p:cNvSpPr>
          <p:nvPr/>
        </p:nvSpPr>
        <p:spPr bwMode="auto">
          <a:xfrm>
            <a:off x="568325" y="15001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p:cNvSpPr>
            <a:spLocks noChangeArrowheads="1"/>
          </p:cNvSpPr>
          <p:nvPr/>
        </p:nvSpPr>
        <p:spPr bwMode="auto">
          <a:xfrm>
            <a:off x="568325" y="263842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Rectangle 8"/>
          <p:cNvSpPr>
            <a:spLocks noChangeArrowheads="1"/>
          </p:cNvSpPr>
          <p:nvPr/>
        </p:nvSpPr>
        <p:spPr bwMode="auto">
          <a:xfrm>
            <a:off x="568325" y="3813175"/>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0" name="Rectangle 9"/>
          <p:cNvSpPr>
            <a:spLocks noChangeArrowheads="1"/>
          </p:cNvSpPr>
          <p:nvPr/>
        </p:nvSpPr>
        <p:spPr bwMode="auto">
          <a:xfrm>
            <a:off x="2701925" y="352425"/>
            <a:ext cx="5762625" cy="4360863"/>
          </a:xfrm>
          <a:prstGeom prst="rect">
            <a:avLst/>
          </a:prstGeom>
          <a:solidFill>
            <a:srgbClr val="3E2735"/>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1" name="Rectangle 10"/>
          <p:cNvSpPr>
            <a:spLocks noChangeArrowheads="1"/>
          </p:cNvSpPr>
          <p:nvPr/>
        </p:nvSpPr>
        <p:spPr bwMode="auto">
          <a:xfrm>
            <a:off x="312738" y="50530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2" name="Quad Arrow 11"/>
          <p:cNvSpPr/>
          <p:nvPr/>
        </p:nvSpPr>
        <p:spPr>
          <a:xfrm>
            <a:off x="8385175" y="51038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ounded Rectangle 12"/>
          <p:cNvSpPr/>
          <p:nvPr/>
        </p:nvSpPr>
        <p:spPr>
          <a:xfrm>
            <a:off x="6184901" y="523682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Oval 13"/>
          <p:cNvSpPr/>
          <p:nvPr/>
        </p:nvSpPr>
        <p:spPr>
          <a:xfrm>
            <a:off x="6337300" y="51736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Oval 14"/>
          <p:cNvSpPr/>
          <p:nvPr/>
        </p:nvSpPr>
        <p:spPr>
          <a:xfrm>
            <a:off x="6400800" y="52228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ectangle 15"/>
          <p:cNvSpPr/>
          <p:nvPr/>
        </p:nvSpPr>
        <p:spPr>
          <a:xfrm>
            <a:off x="568325"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7" name="Rectangle 16"/>
          <p:cNvSpPr/>
          <p:nvPr/>
        </p:nvSpPr>
        <p:spPr>
          <a:xfrm>
            <a:off x="804863"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8" name="Rectangle 17"/>
          <p:cNvSpPr/>
          <p:nvPr/>
        </p:nvSpPr>
        <p:spPr>
          <a:xfrm>
            <a:off x="1047750"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9" name="Rounded Rectangle 18"/>
          <p:cNvSpPr>
            <a:spLocks noChangeArrowheads="1"/>
          </p:cNvSpPr>
          <p:nvPr/>
        </p:nvSpPr>
        <p:spPr bwMode="auto">
          <a:xfrm>
            <a:off x="2241550" y="3524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0" name="Rounded Rectangle 19"/>
          <p:cNvSpPr/>
          <p:nvPr/>
        </p:nvSpPr>
        <p:spPr>
          <a:xfrm>
            <a:off x="2298700" y="4032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8" name="Rectangle 217"/>
          <p:cNvSpPr/>
          <p:nvPr/>
        </p:nvSpPr>
        <p:spPr>
          <a:xfrm>
            <a:off x="312738" y="55689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9" name="Rectangle 218"/>
          <p:cNvSpPr>
            <a:spLocks noChangeArrowheads="1"/>
          </p:cNvSpPr>
          <p:nvPr/>
        </p:nvSpPr>
        <p:spPr bwMode="auto">
          <a:xfrm>
            <a:off x="568325" y="58054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0" name="Rectangle 219"/>
          <p:cNvSpPr>
            <a:spLocks noChangeArrowheads="1"/>
          </p:cNvSpPr>
          <p:nvPr/>
        </p:nvSpPr>
        <p:spPr bwMode="auto">
          <a:xfrm>
            <a:off x="568325" y="6953250"/>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1" name="Rectangle 220"/>
          <p:cNvSpPr>
            <a:spLocks noChangeArrowheads="1"/>
          </p:cNvSpPr>
          <p:nvPr/>
        </p:nvSpPr>
        <p:spPr bwMode="auto">
          <a:xfrm>
            <a:off x="568325" y="8091488"/>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2" name="Rectangle 221"/>
          <p:cNvSpPr>
            <a:spLocks noChangeArrowheads="1"/>
          </p:cNvSpPr>
          <p:nvPr/>
        </p:nvSpPr>
        <p:spPr bwMode="auto">
          <a:xfrm>
            <a:off x="568325" y="926623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3" name="Rectangle 222"/>
          <p:cNvSpPr>
            <a:spLocks noChangeArrowheads="1"/>
          </p:cNvSpPr>
          <p:nvPr/>
        </p:nvSpPr>
        <p:spPr bwMode="auto">
          <a:xfrm>
            <a:off x="2701925" y="5805488"/>
            <a:ext cx="5762625" cy="4360862"/>
          </a:xfrm>
          <a:prstGeom prst="rect">
            <a:avLst/>
          </a:prstGeom>
          <a:solidFill>
            <a:srgbClr val="8D5876"/>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4" name="Rectangle 223"/>
          <p:cNvSpPr>
            <a:spLocks noChangeArrowheads="1"/>
          </p:cNvSpPr>
          <p:nvPr/>
        </p:nvSpPr>
        <p:spPr bwMode="auto">
          <a:xfrm>
            <a:off x="312738" y="105060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5" name="Quad Arrow 224"/>
          <p:cNvSpPr/>
          <p:nvPr/>
        </p:nvSpPr>
        <p:spPr>
          <a:xfrm>
            <a:off x="8385175" y="105568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6" name="Rounded Rectangle 225"/>
          <p:cNvSpPr/>
          <p:nvPr/>
        </p:nvSpPr>
        <p:spPr>
          <a:xfrm>
            <a:off x="6184901" y="1068876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7" name="Oval 226"/>
          <p:cNvSpPr/>
          <p:nvPr/>
        </p:nvSpPr>
        <p:spPr>
          <a:xfrm>
            <a:off x="6337300" y="106267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8" name="Oval 227"/>
          <p:cNvSpPr/>
          <p:nvPr/>
        </p:nvSpPr>
        <p:spPr>
          <a:xfrm>
            <a:off x="6400800" y="106759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9" name="Rectangle 228"/>
          <p:cNvSpPr/>
          <p:nvPr/>
        </p:nvSpPr>
        <p:spPr>
          <a:xfrm>
            <a:off x="568325"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0" name="Rectangle 229"/>
          <p:cNvSpPr/>
          <p:nvPr/>
        </p:nvSpPr>
        <p:spPr>
          <a:xfrm>
            <a:off x="804863"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1" name="Rectangle 230"/>
          <p:cNvSpPr/>
          <p:nvPr/>
        </p:nvSpPr>
        <p:spPr>
          <a:xfrm>
            <a:off x="1047750"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2" name="Rounded Rectangle 231"/>
          <p:cNvSpPr>
            <a:spLocks noChangeArrowheads="1"/>
          </p:cNvSpPr>
          <p:nvPr/>
        </p:nvSpPr>
        <p:spPr bwMode="auto">
          <a:xfrm>
            <a:off x="2241550" y="58054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3" name="Rounded Rectangle 232"/>
          <p:cNvSpPr/>
          <p:nvPr/>
        </p:nvSpPr>
        <p:spPr>
          <a:xfrm>
            <a:off x="2298700" y="58562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5" name="Rectangle 234"/>
          <p:cNvSpPr/>
          <p:nvPr/>
        </p:nvSpPr>
        <p:spPr>
          <a:xfrm>
            <a:off x="312738" y="110553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6" name="Rectangle 235"/>
          <p:cNvSpPr>
            <a:spLocks noChangeArrowheads="1"/>
          </p:cNvSpPr>
          <p:nvPr/>
        </p:nvSpPr>
        <p:spPr bwMode="auto">
          <a:xfrm>
            <a:off x="568325" y="11291888"/>
            <a:ext cx="1431925" cy="900112"/>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7" name="Rectangle 236"/>
          <p:cNvSpPr>
            <a:spLocks noChangeArrowheads="1"/>
          </p:cNvSpPr>
          <p:nvPr/>
        </p:nvSpPr>
        <p:spPr bwMode="auto">
          <a:xfrm>
            <a:off x="568325" y="12439650"/>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8" name="Rectangle 237"/>
          <p:cNvSpPr>
            <a:spLocks noChangeArrowheads="1"/>
          </p:cNvSpPr>
          <p:nvPr/>
        </p:nvSpPr>
        <p:spPr bwMode="auto">
          <a:xfrm>
            <a:off x="568325" y="1357788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9" name="Rectangle 238"/>
          <p:cNvSpPr>
            <a:spLocks noChangeArrowheads="1"/>
          </p:cNvSpPr>
          <p:nvPr/>
        </p:nvSpPr>
        <p:spPr bwMode="auto">
          <a:xfrm>
            <a:off x="568325" y="1475263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0" name="Rectangle 239"/>
          <p:cNvSpPr>
            <a:spLocks noChangeArrowheads="1"/>
          </p:cNvSpPr>
          <p:nvPr/>
        </p:nvSpPr>
        <p:spPr bwMode="auto">
          <a:xfrm>
            <a:off x="2701925" y="11291888"/>
            <a:ext cx="5762625" cy="4360862"/>
          </a:xfrm>
          <a:prstGeom prst="rect">
            <a:avLst/>
          </a:prstGeom>
          <a:solidFill>
            <a:srgbClr val="D7796B"/>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rgbClr val="D7796B"/>
              </a:solidFill>
              <a:latin typeface="Georgia"/>
              <a:ea typeface="+mn-ea"/>
              <a:cs typeface="Georgia"/>
            </a:endParaRPr>
          </a:p>
        </p:txBody>
      </p:sp>
      <p:sp>
        <p:nvSpPr>
          <p:cNvPr id="241" name="Rectangle 240"/>
          <p:cNvSpPr>
            <a:spLocks noChangeArrowheads="1"/>
          </p:cNvSpPr>
          <p:nvPr/>
        </p:nvSpPr>
        <p:spPr bwMode="auto">
          <a:xfrm>
            <a:off x="312738" y="159924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2" name="Quad Arrow 241"/>
          <p:cNvSpPr/>
          <p:nvPr/>
        </p:nvSpPr>
        <p:spPr>
          <a:xfrm>
            <a:off x="8385175" y="160432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3" name="Rounded Rectangle 242"/>
          <p:cNvSpPr/>
          <p:nvPr/>
        </p:nvSpPr>
        <p:spPr>
          <a:xfrm>
            <a:off x="6184901" y="16176107"/>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4" name="Oval 243"/>
          <p:cNvSpPr/>
          <p:nvPr/>
        </p:nvSpPr>
        <p:spPr>
          <a:xfrm>
            <a:off x="6337300" y="161131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5" name="Oval 244"/>
          <p:cNvSpPr/>
          <p:nvPr/>
        </p:nvSpPr>
        <p:spPr>
          <a:xfrm>
            <a:off x="6400800" y="161623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6" name="Rectangle 245"/>
          <p:cNvSpPr/>
          <p:nvPr/>
        </p:nvSpPr>
        <p:spPr>
          <a:xfrm>
            <a:off x="568325"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7" name="Rectangle 246"/>
          <p:cNvSpPr/>
          <p:nvPr/>
        </p:nvSpPr>
        <p:spPr>
          <a:xfrm>
            <a:off x="804863"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8" name="Rectangle 247"/>
          <p:cNvSpPr/>
          <p:nvPr/>
        </p:nvSpPr>
        <p:spPr>
          <a:xfrm>
            <a:off x="1047750"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9" name="Rounded Rectangle 248"/>
          <p:cNvSpPr>
            <a:spLocks noChangeArrowheads="1"/>
          </p:cNvSpPr>
          <p:nvPr/>
        </p:nvSpPr>
        <p:spPr bwMode="auto">
          <a:xfrm>
            <a:off x="2241550" y="112918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0" name="Rounded Rectangle 249"/>
          <p:cNvSpPr/>
          <p:nvPr/>
        </p:nvSpPr>
        <p:spPr>
          <a:xfrm>
            <a:off x="2298700" y="113426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2" name="Rectangle 251"/>
          <p:cNvSpPr/>
          <p:nvPr/>
        </p:nvSpPr>
        <p:spPr>
          <a:xfrm>
            <a:off x="312738" y="16538575"/>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3" name="Rectangle 252"/>
          <p:cNvSpPr>
            <a:spLocks noChangeArrowheads="1"/>
          </p:cNvSpPr>
          <p:nvPr/>
        </p:nvSpPr>
        <p:spPr bwMode="auto">
          <a:xfrm>
            <a:off x="568325" y="16775113"/>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4" name="Rectangle 253"/>
          <p:cNvSpPr>
            <a:spLocks noChangeArrowheads="1"/>
          </p:cNvSpPr>
          <p:nvPr/>
        </p:nvSpPr>
        <p:spPr bwMode="auto">
          <a:xfrm>
            <a:off x="568325" y="1792287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5" name="Rectangle 254"/>
          <p:cNvSpPr>
            <a:spLocks noChangeArrowheads="1"/>
          </p:cNvSpPr>
          <p:nvPr/>
        </p:nvSpPr>
        <p:spPr bwMode="auto">
          <a:xfrm>
            <a:off x="568325" y="19061113"/>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6" name="Rectangle 255"/>
          <p:cNvSpPr>
            <a:spLocks noChangeArrowheads="1"/>
          </p:cNvSpPr>
          <p:nvPr/>
        </p:nvSpPr>
        <p:spPr bwMode="auto">
          <a:xfrm>
            <a:off x="568325" y="20235863"/>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7" name="Rectangle 256"/>
          <p:cNvSpPr>
            <a:spLocks noChangeArrowheads="1"/>
          </p:cNvSpPr>
          <p:nvPr/>
        </p:nvSpPr>
        <p:spPr bwMode="auto">
          <a:xfrm>
            <a:off x="2701925" y="16775113"/>
            <a:ext cx="5762625" cy="4360862"/>
          </a:xfrm>
          <a:prstGeom prst="rect">
            <a:avLst/>
          </a:prstGeom>
          <a:solidFill>
            <a:srgbClr val="F5C18D"/>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8" name="Rectangle 257"/>
          <p:cNvSpPr>
            <a:spLocks noChangeArrowheads="1"/>
          </p:cNvSpPr>
          <p:nvPr/>
        </p:nvSpPr>
        <p:spPr bwMode="auto">
          <a:xfrm>
            <a:off x="312738" y="21475700"/>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9" name="Quad Arrow 258"/>
          <p:cNvSpPr/>
          <p:nvPr/>
        </p:nvSpPr>
        <p:spPr>
          <a:xfrm>
            <a:off x="8385175" y="21526500"/>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0" name="Rounded Rectangle 259"/>
          <p:cNvSpPr/>
          <p:nvPr/>
        </p:nvSpPr>
        <p:spPr>
          <a:xfrm>
            <a:off x="6184901" y="2165977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1" name="Oval 260"/>
          <p:cNvSpPr/>
          <p:nvPr/>
        </p:nvSpPr>
        <p:spPr>
          <a:xfrm>
            <a:off x="6337300" y="21596350"/>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2" name="Oval 261"/>
          <p:cNvSpPr/>
          <p:nvPr/>
        </p:nvSpPr>
        <p:spPr>
          <a:xfrm>
            <a:off x="6400800" y="21645563"/>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3" name="Rectangle 262"/>
          <p:cNvSpPr/>
          <p:nvPr/>
        </p:nvSpPr>
        <p:spPr>
          <a:xfrm>
            <a:off x="568325"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4" name="Rectangle 263"/>
          <p:cNvSpPr/>
          <p:nvPr/>
        </p:nvSpPr>
        <p:spPr>
          <a:xfrm>
            <a:off x="804863"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5" name="Rectangle 264"/>
          <p:cNvSpPr/>
          <p:nvPr/>
        </p:nvSpPr>
        <p:spPr>
          <a:xfrm>
            <a:off x="1047750"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6" name="Rounded Rectangle 265"/>
          <p:cNvSpPr>
            <a:spLocks noChangeArrowheads="1"/>
          </p:cNvSpPr>
          <p:nvPr/>
        </p:nvSpPr>
        <p:spPr bwMode="auto">
          <a:xfrm>
            <a:off x="2241550" y="16775113"/>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67" name="Rounded Rectangle 266"/>
          <p:cNvSpPr/>
          <p:nvPr/>
        </p:nvSpPr>
        <p:spPr>
          <a:xfrm>
            <a:off x="2298700" y="16825913"/>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12" name="Rectangle 311"/>
          <p:cNvSpPr>
            <a:spLocks noChangeArrowheads="1"/>
          </p:cNvSpPr>
          <p:nvPr/>
        </p:nvSpPr>
        <p:spPr bwMode="auto">
          <a:xfrm>
            <a:off x="3162300" y="13382625"/>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0" name="TextBox 150"/>
          <p:cNvSpPr txBox="1">
            <a:spLocks noChangeArrowheads="1"/>
          </p:cNvSpPr>
          <p:nvPr/>
        </p:nvSpPr>
        <p:spPr bwMode="auto">
          <a:xfrm>
            <a:off x="3267075" y="13642975"/>
            <a:ext cx="20272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By learning to use the three key elements of PowerPoint – text, picture, and shape – you can create high-quality infographics. Throughout this template, you’</a:t>
            </a:r>
            <a:r>
              <a:rPr lang="en-US" altLang="ja-JP" sz="1000">
                <a:solidFill>
                  <a:srgbClr val="3E2735"/>
                </a:solidFill>
                <a:latin typeface="Georgia" panose="02040502050405020303" pitchFamily="18" charset="0"/>
              </a:rPr>
              <a:t>ll learn a number of ways to use these three elements to create your graphics.</a:t>
            </a:r>
            <a:endParaRPr lang="en-US" altLang="en-US" sz="1000">
              <a:solidFill>
                <a:srgbClr val="3E2735"/>
              </a:solidFill>
              <a:latin typeface="Georgia" panose="02040502050405020303" pitchFamily="18" charset="0"/>
            </a:endParaRPr>
          </a:p>
        </p:txBody>
      </p:sp>
      <p:sp>
        <p:nvSpPr>
          <p:cNvPr id="313" name="Rectangle 312"/>
          <p:cNvSpPr>
            <a:spLocks noChangeArrowheads="1"/>
          </p:cNvSpPr>
          <p:nvPr/>
        </p:nvSpPr>
        <p:spPr bwMode="auto">
          <a:xfrm>
            <a:off x="5694363" y="13379450"/>
            <a:ext cx="2281237"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2" name="TextBox 84"/>
          <p:cNvSpPr txBox="1">
            <a:spLocks noChangeArrowheads="1"/>
          </p:cNvSpPr>
          <p:nvPr/>
        </p:nvSpPr>
        <p:spPr bwMode="auto">
          <a:xfrm>
            <a:off x="5803900" y="13631863"/>
            <a:ext cx="2047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While there are three essential elements, there are four essential tools that you will be using to design your infographics: fill, line, effects, styles. These four elements will help build your color scheme, shape style, and font styles.</a:t>
            </a:r>
          </a:p>
        </p:txBody>
      </p:sp>
      <p:sp>
        <p:nvSpPr>
          <p:cNvPr id="372" name="Rectangle 371"/>
          <p:cNvSpPr>
            <a:spLocks noChangeArrowheads="1"/>
          </p:cNvSpPr>
          <p:nvPr/>
        </p:nvSpPr>
        <p:spPr bwMode="auto">
          <a:xfrm>
            <a:off x="3063875" y="17067213"/>
            <a:ext cx="2382838" cy="1806575"/>
          </a:xfrm>
          <a:prstGeom prst="rect">
            <a:avLst/>
          </a:prstGeom>
          <a:solidFill>
            <a:srgbClr val="3E2735"/>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3" name="Rectangle 372"/>
          <p:cNvSpPr>
            <a:spLocks noChangeArrowheads="1"/>
          </p:cNvSpPr>
          <p:nvPr/>
        </p:nvSpPr>
        <p:spPr bwMode="auto">
          <a:xfrm>
            <a:off x="5678488" y="17076738"/>
            <a:ext cx="2392362" cy="1808162"/>
          </a:xfrm>
          <a:prstGeom prst="rect">
            <a:avLst/>
          </a:prstGeom>
          <a:solidFill>
            <a:srgbClr val="D7796B"/>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4" name="Rectangle 373"/>
          <p:cNvSpPr>
            <a:spLocks noChangeArrowheads="1"/>
          </p:cNvSpPr>
          <p:nvPr/>
        </p:nvSpPr>
        <p:spPr bwMode="auto">
          <a:xfrm>
            <a:off x="3063875" y="19083338"/>
            <a:ext cx="2387600" cy="1808162"/>
          </a:xfrm>
          <a:prstGeom prst="rect">
            <a:avLst/>
          </a:prstGeom>
          <a:solidFill>
            <a:srgbClr val="8D5876"/>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5" name="Rectangle 374"/>
          <p:cNvSpPr>
            <a:spLocks noChangeArrowheads="1"/>
          </p:cNvSpPr>
          <p:nvPr/>
        </p:nvSpPr>
        <p:spPr bwMode="auto">
          <a:xfrm>
            <a:off x="5683250" y="19094450"/>
            <a:ext cx="2387600" cy="1808163"/>
          </a:xfrm>
          <a:prstGeom prst="rect">
            <a:avLst/>
          </a:prstGeom>
          <a:solidFill>
            <a:srgbClr val="FCE8C4"/>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sp>
        <p:nvSpPr>
          <p:cNvPr id="14417" name="TextBox 33"/>
          <p:cNvSpPr txBox="1">
            <a:spLocks noChangeArrowheads="1"/>
          </p:cNvSpPr>
          <p:nvPr/>
        </p:nvSpPr>
        <p:spPr bwMode="auto">
          <a:xfrm>
            <a:off x="3063875" y="17179925"/>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Fill</a:t>
            </a:r>
          </a:p>
        </p:txBody>
      </p:sp>
      <p:sp>
        <p:nvSpPr>
          <p:cNvPr id="14418" name="TextBox 375"/>
          <p:cNvSpPr txBox="1">
            <a:spLocks noChangeArrowheads="1"/>
          </p:cNvSpPr>
          <p:nvPr/>
        </p:nvSpPr>
        <p:spPr bwMode="auto">
          <a:xfrm>
            <a:off x="3063875" y="19188113"/>
            <a:ext cx="2387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Effects</a:t>
            </a:r>
          </a:p>
        </p:txBody>
      </p:sp>
      <p:sp>
        <p:nvSpPr>
          <p:cNvPr id="14419" name="TextBox 376"/>
          <p:cNvSpPr txBox="1">
            <a:spLocks noChangeArrowheads="1"/>
          </p:cNvSpPr>
          <p:nvPr/>
        </p:nvSpPr>
        <p:spPr bwMode="auto">
          <a:xfrm>
            <a:off x="5678488" y="17178338"/>
            <a:ext cx="2392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Line</a:t>
            </a:r>
          </a:p>
        </p:txBody>
      </p:sp>
      <p:sp>
        <p:nvSpPr>
          <p:cNvPr id="14420" name="TextBox 377"/>
          <p:cNvSpPr txBox="1">
            <a:spLocks noChangeArrowheads="1"/>
          </p:cNvSpPr>
          <p:nvPr/>
        </p:nvSpPr>
        <p:spPr bwMode="auto">
          <a:xfrm>
            <a:off x="5688013" y="19188113"/>
            <a:ext cx="2382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Style</a:t>
            </a:r>
          </a:p>
        </p:txBody>
      </p:sp>
      <p:sp>
        <p:nvSpPr>
          <p:cNvPr id="14421" name="TextBox 88"/>
          <p:cNvSpPr txBox="1">
            <a:spLocks noChangeArrowheads="1"/>
          </p:cNvSpPr>
          <p:nvPr/>
        </p:nvSpPr>
        <p:spPr bwMode="auto">
          <a:xfrm>
            <a:off x="3205163" y="17648238"/>
            <a:ext cx="2084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fill of an object or text will determine the primary color of that object or text. For example, the fill of this box is dark purple.</a:t>
            </a:r>
          </a:p>
        </p:txBody>
      </p:sp>
      <p:sp>
        <p:nvSpPr>
          <p:cNvPr id="380" name="TextBox 379"/>
          <p:cNvSpPr txBox="1"/>
          <p:nvPr/>
        </p:nvSpPr>
        <p:spPr>
          <a:xfrm>
            <a:off x="5795963" y="17579975"/>
            <a:ext cx="2154237" cy="1169988"/>
          </a:xfrm>
          <a:prstGeom prst="rect">
            <a:avLst/>
          </a:prstGeom>
          <a:noFill/>
        </p:spPr>
        <p:txBody>
          <a:bodyPr>
            <a:spAutoFit/>
          </a:bodyPr>
          <a:lstStyle/>
          <a:p>
            <a:pPr algn="ctr" fontAlgn="auto">
              <a:spcBef>
                <a:spcPts val="0"/>
              </a:spcBef>
              <a:spcAft>
                <a:spcPts val="0"/>
              </a:spcAft>
              <a:defRPr/>
            </a:pPr>
            <a:r>
              <a:rPr lang="en-US" sz="1000" dirty="0">
                <a:solidFill>
                  <a:srgbClr val="3E2735"/>
                </a:solidFill>
                <a:latin typeface="Georgia"/>
                <a:ea typeface="+mn-ea"/>
                <a:cs typeface="Georgia"/>
              </a:rPr>
              <a:t>The line of an object will determine the color of the outline surrounding an object. The line of this box is dotted yellow. You can use the line of an object to make it stand out among colored backgrounds or give it a border.</a:t>
            </a:r>
          </a:p>
        </p:txBody>
      </p:sp>
      <p:sp>
        <p:nvSpPr>
          <p:cNvPr id="14423" name="TextBox 114"/>
          <p:cNvSpPr txBox="1">
            <a:spLocks noChangeArrowheads="1"/>
          </p:cNvSpPr>
          <p:nvPr/>
        </p:nvSpPr>
        <p:spPr bwMode="auto">
          <a:xfrm>
            <a:off x="5815013" y="19615150"/>
            <a:ext cx="21351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The shape styles give you the option to choose from a number of pre-designed colors, lines, and effects that can be applied to your graphics. This can be used for objects, lines, and text.</a:t>
            </a:r>
          </a:p>
        </p:txBody>
      </p:sp>
      <p:sp>
        <p:nvSpPr>
          <p:cNvPr id="14424" name="TextBox 110"/>
          <p:cNvSpPr txBox="1">
            <a:spLocks noChangeArrowheads="1"/>
          </p:cNvSpPr>
          <p:nvPr/>
        </p:nvSpPr>
        <p:spPr bwMode="auto">
          <a:xfrm>
            <a:off x="3205163" y="19584988"/>
            <a:ext cx="2103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effects will give you the ability to add some design elements to your graphics. You can work with a variety of features that include shadows, bevels, outer glows, and 3D effects.</a:t>
            </a:r>
          </a:p>
        </p:txBody>
      </p:sp>
      <p:sp>
        <p:nvSpPr>
          <p:cNvPr id="386" name="Rectangle 385"/>
          <p:cNvSpPr>
            <a:spLocks noChangeArrowheads="1"/>
          </p:cNvSpPr>
          <p:nvPr/>
        </p:nvSpPr>
        <p:spPr bwMode="auto">
          <a:xfrm>
            <a:off x="3179763" y="7296150"/>
            <a:ext cx="4813300" cy="23495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7" name="Rectangle 386"/>
          <p:cNvSpPr>
            <a:spLocks noChangeArrowheads="1"/>
          </p:cNvSpPr>
          <p:nvPr/>
        </p:nvSpPr>
        <p:spPr bwMode="auto">
          <a:xfrm>
            <a:off x="3179763" y="6154738"/>
            <a:ext cx="4813300" cy="9017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4" name="Rectangle 383"/>
          <p:cNvSpPr>
            <a:spLocks noChangeArrowheads="1"/>
          </p:cNvSpPr>
          <p:nvPr/>
        </p:nvSpPr>
        <p:spPr bwMode="auto">
          <a:xfrm>
            <a:off x="3162300" y="11776075"/>
            <a:ext cx="4813300" cy="901700"/>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4" name="Rounded Rectangle 363"/>
          <p:cNvSpPr>
            <a:spLocks noChangeArrowheads="1"/>
          </p:cNvSpPr>
          <p:nvPr/>
        </p:nvSpPr>
        <p:spPr bwMode="auto">
          <a:xfrm>
            <a:off x="5975350" y="19307175"/>
            <a:ext cx="212725" cy="201613"/>
          </a:xfrm>
          <a:prstGeom prst="roundRect">
            <a:avLst>
              <a:gd name="adj" fmla="val 16667"/>
            </a:avLst>
          </a:prstGeom>
          <a:solidFill>
            <a:srgbClr val="3E2735"/>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5" name="Rounded Rectangle 364"/>
          <p:cNvSpPr>
            <a:spLocks noChangeArrowheads="1"/>
          </p:cNvSpPr>
          <p:nvPr/>
        </p:nvSpPr>
        <p:spPr bwMode="auto">
          <a:xfrm>
            <a:off x="6223000" y="19307175"/>
            <a:ext cx="212725" cy="201613"/>
          </a:xfrm>
          <a:prstGeom prst="roundRect">
            <a:avLst>
              <a:gd name="adj" fmla="val 16667"/>
            </a:avLst>
          </a:prstGeom>
          <a:solidFill>
            <a:srgbClr val="8D5876"/>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6" name="Rounded Rectangle 365"/>
          <p:cNvSpPr>
            <a:spLocks noChangeArrowheads="1"/>
          </p:cNvSpPr>
          <p:nvPr/>
        </p:nvSpPr>
        <p:spPr bwMode="auto">
          <a:xfrm>
            <a:off x="7292975" y="19307175"/>
            <a:ext cx="212725" cy="201613"/>
          </a:xfrm>
          <a:prstGeom prst="roundRect">
            <a:avLst>
              <a:gd name="adj" fmla="val 16667"/>
            </a:avLst>
          </a:prstGeom>
          <a:solidFill>
            <a:srgbClr val="D7796B"/>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7" name="Rounded Rectangle 366"/>
          <p:cNvSpPr>
            <a:spLocks noChangeArrowheads="1"/>
          </p:cNvSpPr>
          <p:nvPr/>
        </p:nvSpPr>
        <p:spPr bwMode="auto">
          <a:xfrm>
            <a:off x="7537450" y="19307175"/>
            <a:ext cx="212725" cy="201613"/>
          </a:xfrm>
          <a:prstGeom prst="roundRect">
            <a:avLst>
              <a:gd name="adj" fmla="val 16667"/>
            </a:avLst>
          </a:prstGeom>
          <a:solidFill>
            <a:srgbClr val="F5C18D"/>
          </a:solidFill>
          <a:ln w="9525">
            <a:noFill/>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grpSp>
        <p:nvGrpSpPr>
          <p:cNvPr id="14432" name="Group 35"/>
          <p:cNvGrpSpPr>
            <a:grpSpLocks/>
          </p:cNvGrpSpPr>
          <p:nvPr/>
        </p:nvGrpSpPr>
        <p:grpSpPr bwMode="auto">
          <a:xfrm>
            <a:off x="7315200" y="17229138"/>
            <a:ext cx="431800" cy="230187"/>
            <a:chOff x="-9485304" y="17499422"/>
            <a:chExt cx="1358900" cy="723900"/>
          </a:xfrm>
        </p:grpSpPr>
        <p:sp>
          <p:nvSpPr>
            <p:cNvPr id="350" name="Rectangle 349"/>
            <p:cNvSpPr/>
            <p:nvPr/>
          </p:nvSpPr>
          <p:spPr>
            <a:xfrm rot="2369033">
              <a:off x="-8606016" y="17549346"/>
              <a:ext cx="269782" cy="51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1" name="Isosceles Triangle 350"/>
            <p:cNvSpPr/>
            <p:nvPr/>
          </p:nvSpPr>
          <p:spPr>
            <a:xfrm rot="13169033">
              <a:off x="-8850816" y="18003655"/>
              <a:ext cx="269782" cy="204691"/>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2" name="Rectangle 351"/>
            <p:cNvSpPr/>
            <p:nvPr/>
          </p:nvSpPr>
          <p:spPr>
            <a:xfrm rot="2369033">
              <a:off x="-8546064" y="17499422"/>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3" name="Rectangle 352"/>
            <p:cNvSpPr/>
            <p:nvPr/>
          </p:nvSpPr>
          <p:spPr>
            <a:xfrm rot="2369033">
              <a:off x="-8486113" y="17549346"/>
              <a:ext cx="34973" cy="519212"/>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4" name="Rectangle 353"/>
            <p:cNvSpPr/>
            <p:nvPr/>
          </p:nvSpPr>
          <p:spPr>
            <a:xfrm rot="2369033">
              <a:off x="-8426161" y="17599270"/>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5" name="Round Same Side Corner Rectangle 354"/>
            <p:cNvSpPr/>
            <p:nvPr/>
          </p:nvSpPr>
          <p:spPr>
            <a:xfrm rot="2369033">
              <a:off x="-8391188" y="17504413"/>
              <a:ext cx="264784" cy="9984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6" name="Rectangle 355"/>
            <p:cNvSpPr/>
            <p:nvPr/>
          </p:nvSpPr>
          <p:spPr>
            <a:xfrm>
              <a:off x="-9485304" y="18173398"/>
              <a:ext cx="679450" cy="49924"/>
            </a:xfrm>
            <a:prstGeom prst="rect">
              <a:avLst/>
            </a:prstGeom>
            <a:solidFill>
              <a:srgbClr val="3E2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3E2735"/>
                </a:solidFill>
                <a:latin typeface="Georgia"/>
                <a:cs typeface="Georgia"/>
              </a:endParaRPr>
            </a:p>
          </p:txBody>
        </p:sp>
      </p:grpSp>
      <p:grpSp>
        <p:nvGrpSpPr>
          <p:cNvPr id="14433" name="Group 40"/>
          <p:cNvGrpSpPr>
            <a:grpSpLocks/>
          </p:cNvGrpSpPr>
          <p:nvPr/>
        </p:nvGrpSpPr>
        <p:grpSpPr bwMode="auto">
          <a:xfrm>
            <a:off x="3519488" y="17264063"/>
            <a:ext cx="227012" cy="239712"/>
            <a:chOff x="-13747741" y="17342260"/>
            <a:chExt cx="784225" cy="831850"/>
          </a:xfrm>
        </p:grpSpPr>
        <p:sp>
          <p:nvSpPr>
            <p:cNvPr id="344" name="Arc 343"/>
            <p:cNvSpPr/>
            <p:nvPr/>
          </p:nvSpPr>
          <p:spPr>
            <a:xfrm>
              <a:off x="-13473536" y="17755430"/>
              <a:ext cx="510020" cy="41868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800">
                <a:solidFill>
                  <a:srgbClr val="FFFFFF"/>
                </a:solidFill>
                <a:latin typeface="Georgia"/>
                <a:cs typeface="Georgia"/>
              </a:endParaRPr>
            </a:p>
          </p:txBody>
        </p:sp>
        <p:sp>
          <p:nvSpPr>
            <p:cNvPr id="345" name="Rounded Rectangle 344"/>
            <p:cNvSpPr>
              <a:spLocks noChangeArrowheads="1"/>
            </p:cNvSpPr>
            <p:nvPr/>
          </p:nvSpPr>
          <p:spPr bwMode="auto">
            <a:xfrm>
              <a:off x="-13473536" y="17342260"/>
              <a:ext cx="54841" cy="220358"/>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46" name="Rectangle 345"/>
            <p:cNvSpPr/>
            <p:nvPr/>
          </p:nvSpPr>
          <p:spPr>
            <a:xfrm rot="2291069">
              <a:off x="-13747741" y="17524054"/>
              <a:ext cx="499052" cy="556406"/>
            </a:xfrm>
            <a:prstGeom prst="rect">
              <a:avLst/>
            </a:prstGeom>
            <a:solidFill>
              <a:srgbClr val="FCE8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47" name="Rectangle 346"/>
            <p:cNvSpPr/>
            <p:nvPr/>
          </p:nvSpPr>
          <p:spPr>
            <a:xfrm rot="2291069">
              <a:off x="-13698386" y="17639743"/>
              <a:ext cx="499055" cy="187304"/>
            </a:xfrm>
            <a:prstGeom prst="rect">
              <a:avLst/>
            </a:prstGeom>
            <a:solidFill>
              <a:srgbClr val="D7796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sp>
        <p:nvSpPr>
          <p:cNvPr id="307" name="TextBox 306"/>
          <p:cNvSpPr txBox="1"/>
          <p:nvPr/>
        </p:nvSpPr>
        <p:spPr>
          <a:xfrm>
            <a:off x="2701925" y="11852275"/>
            <a:ext cx="5762625" cy="676275"/>
          </a:xfrm>
          <a:prstGeom prst="rect">
            <a:avLst/>
          </a:prstGeom>
          <a:noFill/>
        </p:spPr>
        <p:txBody>
          <a:bodyPr>
            <a:spAutoFit/>
          </a:bodyPr>
          <a:lstStyle/>
          <a:p>
            <a:pPr algn="ctr" fontAlgn="auto">
              <a:spcBef>
                <a:spcPts val="0"/>
              </a:spcBef>
              <a:spcAft>
                <a:spcPts val="0"/>
              </a:spcAft>
              <a:defRPr/>
            </a:pPr>
            <a:r>
              <a:rPr lang="en-US" sz="1800" dirty="0">
                <a:solidFill>
                  <a:srgbClr val="3E2735"/>
                </a:solidFill>
                <a:latin typeface="Georgia"/>
                <a:ea typeface="+mn-ea"/>
                <a:cs typeface="Georgia"/>
              </a:rPr>
              <a:t>The Essential</a:t>
            </a:r>
          </a:p>
          <a:p>
            <a:pPr algn="ctr" fontAlgn="auto">
              <a:spcBef>
                <a:spcPts val="0"/>
              </a:spcBef>
              <a:spcAft>
                <a:spcPts val="0"/>
              </a:spcAft>
              <a:defRPr/>
            </a:pPr>
            <a:r>
              <a:rPr lang="en-US" sz="2000" b="1" dirty="0">
                <a:solidFill>
                  <a:srgbClr val="3E2735"/>
                </a:solidFill>
                <a:latin typeface="Georgia"/>
                <a:ea typeface="+mn-ea"/>
                <a:cs typeface="Georgia"/>
              </a:rPr>
              <a:t>PowerPoint Tools &amp; Elements</a:t>
            </a:r>
          </a:p>
        </p:txBody>
      </p:sp>
      <p:sp>
        <p:nvSpPr>
          <p:cNvPr id="385" name="Rectangle 384"/>
          <p:cNvSpPr>
            <a:spLocks noChangeArrowheads="1"/>
          </p:cNvSpPr>
          <p:nvPr/>
        </p:nvSpPr>
        <p:spPr bwMode="auto">
          <a:xfrm>
            <a:off x="3248025" y="938213"/>
            <a:ext cx="4646613" cy="3167062"/>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0" name="TextBox 29"/>
          <p:cNvSpPr txBox="1"/>
          <p:nvPr/>
        </p:nvSpPr>
        <p:spPr>
          <a:xfrm>
            <a:off x="3248025" y="1622425"/>
            <a:ext cx="4651375" cy="2308324"/>
          </a:xfrm>
          <a:prstGeom prst="rect">
            <a:avLst/>
          </a:prstGeom>
          <a:noFill/>
        </p:spPr>
        <p:txBody>
          <a:bodyPr>
            <a:spAutoFit/>
          </a:bodyPr>
          <a:lstStyle/>
          <a:p>
            <a:pPr algn="ctr" fontAlgn="auto">
              <a:spcBef>
                <a:spcPts val="0"/>
              </a:spcBef>
              <a:spcAft>
                <a:spcPts val="0"/>
              </a:spcAft>
              <a:defRPr/>
            </a:pPr>
            <a:r>
              <a:rPr lang="en-US" sz="3600" b="1" dirty="0">
                <a:solidFill>
                  <a:srgbClr val="3E2735"/>
                </a:solidFill>
                <a:latin typeface="Georgia"/>
                <a:ea typeface="+mn-ea"/>
                <a:cs typeface="Georgia"/>
              </a:rPr>
              <a:t>How to Create</a:t>
            </a:r>
          </a:p>
          <a:p>
            <a:pPr algn="ctr" fontAlgn="auto">
              <a:spcBef>
                <a:spcPts val="0"/>
              </a:spcBef>
              <a:spcAft>
                <a:spcPts val="0"/>
              </a:spcAft>
              <a:defRPr/>
            </a:pPr>
            <a:r>
              <a:rPr lang="en-US" sz="3600" b="1" dirty="0">
                <a:solidFill>
                  <a:srgbClr val="D7796B"/>
                </a:solidFill>
                <a:latin typeface="Lucida Sans Unicode"/>
                <a:ea typeface="+mn-ea"/>
                <a:cs typeface="Lucida Sans Unicode"/>
              </a:rPr>
              <a:t>INFOGRAPHICS</a:t>
            </a:r>
          </a:p>
          <a:p>
            <a:pPr algn="ctr" fontAlgn="auto">
              <a:spcBef>
                <a:spcPts val="0"/>
              </a:spcBef>
              <a:spcAft>
                <a:spcPts val="0"/>
              </a:spcAft>
              <a:defRPr/>
            </a:pPr>
            <a:r>
              <a:rPr lang="en-US" sz="3600" b="1" dirty="0">
                <a:solidFill>
                  <a:srgbClr val="3E2735"/>
                </a:solidFill>
                <a:latin typeface="Georgia"/>
                <a:ea typeface="+mn-ea"/>
                <a:cs typeface="Georgia"/>
              </a:rPr>
              <a:t>In PowerPoint</a:t>
            </a:r>
          </a:p>
          <a:p>
            <a:pPr algn="ctr" fontAlgn="auto">
              <a:spcBef>
                <a:spcPts val="0"/>
              </a:spcBef>
              <a:spcAft>
                <a:spcPts val="0"/>
              </a:spcAft>
              <a:defRPr/>
            </a:pPr>
            <a:r>
              <a:rPr lang="en-US" sz="3600" b="1" dirty="0">
                <a:solidFill>
                  <a:srgbClr val="3E2735"/>
                </a:solidFill>
                <a:latin typeface="Georgia"/>
                <a:ea typeface="+mn-ea"/>
                <a:cs typeface="Georgia"/>
              </a:rPr>
              <a:t>(</a:t>
            </a:r>
            <a:r>
              <a:rPr lang="en-US" sz="3600" b="1">
                <a:solidFill>
                  <a:srgbClr val="3E2735"/>
                </a:solidFill>
                <a:latin typeface="Georgia"/>
                <a:ea typeface="+mn-ea"/>
                <a:cs typeface="Georgia"/>
              </a:rPr>
              <a:t>instruction slide)</a:t>
            </a:r>
            <a:endParaRPr lang="en-US" sz="3600" b="1" dirty="0">
              <a:solidFill>
                <a:srgbClr val="3E2735"/>
              </a:solidFill>
              <a:latin typeface="Georgia"/>
              <a:ea typeface="+mn-ea"/>
              <a:cs typeface="Georgia"/>
            </a:endParaRPr>
          </a:p>
        </p:txBody>
      </p:sp>
      <p:sp>
        <p:nvSpPr>
          <p:cNvPr id="14437" name="TextBox 40"/>
          <p:cNvSpPr txBox="1">
            <a:spLocks noChangeArrowheads="1"/>
          </p:cNvSpPr>
          <p:nvPr/>
        </p:nvSpPr>
        <p:spPr bwMode="auto">
          <a:xfrm>
            <a:off x="3340100" y="7499350"/>
            <a:ext cx="4421188"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dirty="0">
                <a:solidFill>
                  <a:srgbClr val="3E2735"/>
                </a:solidFill>
                <a:latin typeface="Georgia" panose="02040502050405020303" pitchFamily="18" charset="0"/>
              </a:rPr>
              <a:t>Infographics are a powerful tool that companies and marketers can use to capture the attention of their target audiences. In fact, according to </a:t>
            </a:r>
            <a:r>
              <a:rPr lang="en-US" altLang="en-US" sz="1000" dirty="0" err="1">
                <a:solidFill>
                  <a:srgbClr val="3E2735"/>
                </a:solidFill>
                <a:latin typeface="Georgia" panose="02040502050405020303" pitchFamily="18" charset="0"/>
              </a:rPr>
              <a:t>AnsonAlex</a:t>
            </a:r>
            <a:r>
              <a:rPr lang="en-US" altLang="en-US" sz="1000" dirty="0">
                <a:solidFill>
                  <a:srgbClr val="3E2735"/>
                </a:solidFill>
                <a:latin typeface="Georgia" panose="02040502050405020303" pitchFamily="18" charset="0"/>
              </a:rPr>
              <a:t>, publishers who use infographics grow an average of 12% more in traffic than those who don’</a:t>
            </a:r>
            <a:r>
              <a:rPr lang="en-US" altLang="ja-JP" sz="1000" dirty="0">
                <a:solidFill>
                  <a:srgbClr val="3E2735"/>
                </a:solidFill>
                <a:latin typeface="Georgia" panose="02040502050405020303" pitchFamily="18" charset="0"/>
              </a:rPr>
              <a:t>t. Infographics allow you to present what would normally be hard-to-digest information, in a way that readers can enjoy and understand. The problem lies in finding the time and resources to do so.</a:t>
            </a:r>
          </a:p>
          <a:p>
            <a:pPr eaLnBrk="1" hangingPunct="1"/>
            <a:endParaRPr lang="en-US" altLang="en-US" sz="1000" dirty="0">
              <a:solidFill>
                <a:srgbClr val="3E2735"/>
              </a:solidFill>
              <a:latin typeface="Georgia" panose="02040502050405020303" pitchFamily="18" charset="0"/>
            </a:endParaRPr>
          </a:p>
          <a:p>
            <a:pPr eaLnBrk="1" hangingPunct="1"/>
            <a:r>
              <a:rPr lang="en-US" altLang="en-US" sz="1000" dirty="0">
                <a:solidFill>
                  <a:srgbClr val="3E2735"/>
                </a:solidFill>
                <a:latin typeface="Georgia" panose="02040502050405020303" pitchFamily="18" charset="0"/>
              </a:rPr>
              <a:t>That’</a:t>
            </a:r>
            <a:r>
              <a:rPr lang="en-US" altLang="ja-JP" sz="1000" dirty="0">
                <a:solidFill>
                  <a:srgbClr val="3E2735"/>
                </a:solidFill>
                <a:latin typeface="Georgia" panose="02040502050405020303" pitchFamily="18" charset="0"/>
              </a:rPr>
              <a:t>s why we’ve </a:t>
            </a:r>
            <a:r>
              <a:rPr lang="en-US" altLang="ja-JP" sz="1000">
                <a:solidFill>
                  <a:srgbClr val="3E2735"/>
                </a:solidFill>
                <a:latin typeface="Georgia" panose="02040502050405020303" pitchFamily="18" charset="0"/>
              </a:rPr>
              <a:t>created fully </a:t>
            </a:r>
            <a:r>
              <a:rPr lang="en-US" altLang="ja-JP" sz="1000" dirty="0">
                <a:solidFill>
                  <a:srgbClr val="3E2735"/>
                </a:solidFill>
                <a:latin typeface="Georgia" panose="02040502050405020303" pitchFamily="18" charset="0"/>
              </a:rPr>
              <a:t>customizable templates that will give you the inspiration and foundation you need to build your own infographics right in PowerPoint. But first, let</a:t>
            </a:r>
            <a:r>
              <a:rPr lang="en-US" altLang="en-US" sz="1000" dirty="0">
                <a:solidFill>
                  <a:srgbClr val="3E2735"/>
                </a:solidFill>
                <a:latin typeface="Georgia" panose="02040502050405020303" pitchFamily="18" charset="0"/>
              </a:rPr>
              <a:t>’</a:t>
            </a:r>
            <a:r>
              <a:rPr lang="en-US" altLang="ja-JP" sz="1000" dirty="0">
                <a:solidFill>
                  <a:srgbClr val="3E2735"/>
                </a:solidFill>
                <a:latin typeface="Georgia" panose="02040502050405020303" pitchFamily="18" charset="0"/>
              </a:rPr>
              <a:t>s dive into some tools you can use to customize these templates. </a:t>
            </a:r>
          </a:p>
          <a:p>
            <a:pPr eaLnBrk="1" hangingPunct="1"/>
            <a:endParaRPr lang="en-US" altLang="en-US" sz="1000" dirty="0">
              <a:solidFill>
                <a:schemeClr val="bg1"/>
              </a:solidFill>
              <a:latin typeface="Georgia" panose="02040502050405020303" pitchFamily="18" charset="0"/>
            </a:endParaRPr>
          </a:p>
        </p:txBody>
      </p:sp>
      <p:sp>
        <p:nvSpPr>
          <p:cNvPr id="14438" name="TextBox 35"/>
          <p:cNvSpPr txBox="1">
            <a:spLocks noChangeArrowheads="1"/>
          </p:cNvSpPr>
          <p:nvPr/>
        </p:nvSpPr>
        <p:spPr bwMode="auto">
          <a:xfrm>
            <a:off x="2701925" y="6383338"/>
            <a:ext cx="5762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b="1">
                <a:solidFill>
                  <a:srgbClr val="3E2735"/>
                </a:solidFill>
                <a:latin typeface="Georgia" panose="02040502050405020303" pitchFamily="18" charset="0"/>
              </a:rPr>
              <a:t>About These Templates</a:t>
            </a:r>
          </a:p>
        </p:txBody>
      </p:sp>
      <p:cxnSp>
        <p:nvCxnSpPr>
          <p:cNvPr id="44" name="Straight Connector 43"/>
          <p:cNvCxnSpPr/>
          <p:nvPr/>
        </p:nvCxnSpPr>
        <p:spPr>
          <a:xfrm>
            <a:off x="3225800" y="129794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3225800" y="130683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sp>
        <p:nvSpPr>
          <p:cNvPr id="389" name="Rectangle 388"/>
          <p:cNvSpPr/>
          <p:nvPr/>
        </p:nvSpPr>
        <p:spPr>
          <a:xfrm>
            <a:off x="306388" y="219979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0" name="Rectangle 389"/>
          <p:cNvSpPr>
            <a:spLocks noChangeArrowheads="1"/>
          </p:cNvSpPr>
          <p:nvPr/>
        </p:nvSpPr>
        <p:spPr bwMode="auto">
          <a:xfrm>
            <a:off x="561975" y="2223452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1" name="Rectangle 390"/>
          <p:cNvSpPr>
            <a:spLocks noChangeArrowheads="1"/>
          </p:cNvSpPr>
          <p:nvPr/>
        </p:nvSpPr>
        <p:spPr bwMode="auto">
          <a:xfrm>
            <a:off x="561975" y="2338228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2" name="Rectangle 391"/>
          <p:cNvSpPr>
            <a:spLocks noChangeArrowheads="1"/>
          </p:cNvSpPr>
          <p:nvPr/>
        </p:nvSpPr>
        <p:spPr bwMode="auto">
          <a:xfrm>
            <a:off x="561975" y="24520525"/>
            <a:ext cx="1431925"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3" name="Rectangle 392"/>
          <p:cNvSpPr>
            <a:spLocks noChangeArrowheads="1"/>
          </p:cNvSpPr>
          <p:nvPr/>
        </p:nvSpPr>
        <p:spPr bwMode="auto">
          <a:xfrm>
            <a:off x="561975" y="2569527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4" name="Rectangle 393"/>
          <p:cNvSpPr>
            <a:spLocks noChangeArrowheads="1"/>
          </p:cNvSpPr>
          <p:nvPr/>
        </p:nvSpPr>
        <p:spPr bwMode="auto">
          <a:xfrm>
            <a:off x="2695575" y="22234525"/>
            <a:ext cx="5762625" cy="4360863"/>
          </a:xfrm>
          <a:prstGeom prst="rect">
            <a:avLst/>
          </a:prstGeom>
          <a:solidFill>
            <a:srgbClr val="FCE8C4"/>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5" name="Rectangle 394"/>
          <p:cNvSpPr>
            <a:spLocks noChangeArrowheads="1"/>
          </p:cNvSpPr>
          <p:nvPr/>
        </p:nvSpPr>
        <p:spPr bwMode="auto">
          <a:xfrm>
            <a:off x="306388" y="269351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6" name="Quad Arrow 395"/>
          <p:cNvSpPr/>
          <p:nvPr/>
        </p:nvSpPr>
        <p:spPr>
          <a:xfrm>
            <a:off x="8378825" y="269859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7" name="Rounded Rectangle 396"/>
          <p:cNvSpPr/>
          <p:nvPr/>
        </p:nvSpPr>
        <p:spPr>
          <a:xfrm>
            <a:off x="6178222" y="27118035"/>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8" name="Oval 397"/>
          <p:cNvSpPr/>
          <p:nvPr/>
        </p:nvSpPr>
        <p:spPr>
          <a:xfrm>
            <a:off x="6330950" y="270557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9" name="Oval 398"/>
          <p:cNvSpPr/>
          <p:nvPr/>
        </p:nvSpPr>
        <p:spPr>
          <a:xfrm>
            <a:off x="6394450" y="271049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0" name="Rectangle 399"/>
          <p:cNvSpPr/>
          <p:nvPr/>
        </p:nvSpPr>
        <p:spPr>
          <a:xfrm>
            <a:off x="561975"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1" name="Rectangle 400"/>
          <p:cNvSpPr/>
          <p:nvPr/>
        </p:nvSpPr>
        <p:spPr>
          <a:xfrm>
            <a:off x="798513"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2" name="Rectangle 401"/>
          <p:cNvSpPr/>
          <p:nvPr/>
        </p:nvSpPr>
        <p:spPr>
          <a:xfrm>
            <a:off x="1041400"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3" name="Rounded Rectangle 402"/>
          <p:cNvSpPr>
            <a:spLocks noChangeArrowheads="1"/>
          </p:cNvSpPr>
          <p:nvPr/>
        </p:nvSpPr>
        <p:spPr bwMode="auto">
          <a:xfrm>
            <a:off x="2235200" y="222345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04" name="Rounded Rectangle 403"/>
          <p:cNvSpPr/>
          <p:nvPr/>
        </p:nvSpPr>
        <p:spPr>
          <a:xfrm>
            <a:off x="2292350" y="222853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nvGrpSpPr>
          <p:cNvPr id="14459" name="Group 2"/>
          <p:cNvGrpSpPr>
            <a:grpSpLocks/>
          </p:cNvGrpSpPr>
          <p:nvPr/>
        </p:nvGrpSpPr>
        <p:grpSpPr bwMode="auto">
          <a:xfrm>
            <a:off x="3295391" y="25817103"/>
            <a:ext cx="735013" cy="727075"/>
            <a:chOff x="2995082" y="22565951"/>
            <a:chExt cx="1730375" cy="1716087"/>
          </a:xfrm>
        </p:grpSpPr>
        <p:sp>
          <p:nvSpPr>
            <p:cNvPr id="268" name="Rectangle 267"/>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9" name="Round Same Side Corner Rectangle 268"/>
            <p:cNvSpPr/>
            <p:nvPr/>
          </p:nvSpPr>
          <p:spPr>
            <a:xfrm flipV="1">
              <a:off x="3181947" y="22565951"/>
              <a:ext cx="1352906" cy="910499"/>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0" name="Round Same Side Corner Rectangle 269"/>
            <p:cNvSpPr/>
            <p:nvPr/>
          </p:nvSpPr>
          <p:spPr>
            <a:xfrm>
              <a:off x="3271643" y="23551388"/>
              <a:ext cx="1162304" cy="730650"/>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1" name="Rectangle 270"/>
            <p:cNvSpPr/>
            <p:nvPr/>
          </p:nvSpPr>
          <p:spPr>
            <a:xfrm>
              <a:off x="3424874" y="23776203"/>
              <a:ext cx="175652" cy="505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2" name="Rectangle 271"/>
            <p:cNvSpPr/>
            <p:nvPr/>
          </p:nvSpPr>
          <p:spPr>
            <a:xfrm>
              <a:off x="3372551" y="22790766"/>
              <a:ext cx="979175"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3" name="Rectangle 272"/>
            <p:cNvSpPr/>
            <p:nvPr/>
          </p:nvSpPr>
          <p:spPr>
            <a:xfrm>
              <a:off x="3372551" y="22944388"/>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4" name="Rectangle 273"/>
            <p:cNvSpPr/>
            <p:nvPr/>
          </p:nvSpPr>
          <p:spPr>
            <a:xfrm>
              <a:off x="3368813" y="23109252"/>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75" name="Rectangle 274"/>
          <p:cNvSpPr>
            <a:spLocks noChangeArrowheads="1"/>
          </p:cNvSpPr>
          <p:nvPr/>
        </p:nvSpPr>
        <p:spPr bwMode="auto">
          <a:xfrm>
            <a:off x="3162300" y="22810788"/>
            <a:ext cx="4941888" cy="757237"/>
          </a:xfrm>
          <a:prstGeom prst="rect">
            <a:avLst/>
          </a:prstGeom>
          <a:solidFill>
            <a:srgbClr val="D7796B"/>
          </a:solidFill>
          <a:ln w="76200" cap="rnd">
            <a:solidFill>
              <a:srgbClr val="3E2735"/>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61" name="TextBox 35"/>
          <p:cNvSpPr txBox="1">
            <a:spLocks noChangeArrowheads="1"/>
          </p:cNvSpPr>
          <p:nvPr/>
        </p:nvSpPr>
        <p:spPr bwMode="auto">
          <a:xfrm>
            <a:off x="3162300" y="22904450"/>
            <a:ext cx="494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800" b="1">
                <a:solidFill>
                  <a:srgbClr val="3E2735"/>
                </a:solidFill>
                <a:latin typeface="Georgia" panose="02040502050405020303" pitchFamily="18" charset="0"/>
              </a:rPr>
              <a:t>Saving Your Infographic</a:t>
            </a:r>
          </a:p>
        </p:txBody>
      </p:sp>
      <p:sp>
        <p:nvSpPr>
          <p:cNvPr id="14462" name="TextBox 198"/>
          <p:cNvSpPr txBox="1">
            <a:spLocks noChangeArrowheads="1"/>
          </p:cNvSpPr>
          <p:nvPr/>
        </p:nvSpPr>
        <p:spPr bwMode="auto">
          <a:xfrm>
            <a:off x="3060626" y="23673679"/>
            <a:ext cx="490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dirty="0">
                <a:solidFill>
                  <a:srgbClr val="3E2735"/>
                </a:solidFill>
                <a:latin typeface="Georgia" panose="02040502050405020303" pitchFamily="18" charset="0"/>
              </a:rPr>
              <a:t>Once your infographic is ready, you’</a:t>
            </a:r>
            <a:r>
              <a:rPr lang="en-US" altLang="ja-JP" sz="1200" dirty="0">
                <a:solidFill>
                  <a:srgbClr val="3E2735"/>
                </a:solidFill>
                <a:latin typeface="Georgia" panose="02040502050405020303" pitchFamily="18" charset="0"/>
              </a:rPr>
              <a:t>ll need to save the PowerPoint slide as an image.</a:t>
            </a:r>
          </a:p>
          <a:p>
            <a:pPr eaLnBrk="1" hangingPunct="1"/>
            <a:r>
              <a:rPr lang="en-US" altLang="ja-JP" sz="1200" b="1" dirty="0">
                <a:solidFill>
                  <a:srgbClr val="3E2735"/>
                </a:solidFill>
                <a:latin typeface="Georgia" panose="02040502050405020303" pitchFamily="18" charset="0"/>
              </a:rPr>
              <a:t> Simply go to File </a:t>
            </a:r>
            <a:r>
              <a:rPr lang="en-US" altLang="ja-JP" sz="1200" b="1" dirty="0">
                <a:solidFill>
                  <a:srgbClr val="3E2735"/>
                </a:solidFill>
                <a:latin typeface="Georgia" panose="02040502050405020303" pitchFamily="18" charset="0"/>
                <a:sym typeface="Wingdings" panose="05000000000000000000" pitchFamily="2" charset="2"/>
              </a:rPr>
              <a:t> Save As and select PNG (Portable Network Graphics).</a:t>
            </a:r>
          </a:p>
          <a:p>
            <a:pPr eaLnBrk="1" hangingPunct="1"/>
            <a:r>
              <a:rPr lang="en-US" altLang="ja-JP" sz="1200" b="1" dirty="0">
                <a:solidFill>
                  <a:srgbClr val="3E2735"/>
                </a:solidFill>
                <a:latin typeface="Georgia" panose="02040502050405020303" pitchFamily="18" charset="0"/>
                <a:sym typeface="Wingdings" panose="05000000000000000000" pitchFamily="2" charset="2"/>
              </a:rPr>
              <a:t> Choose “Just This One” to save the slide you’re working on as an image by itself. </a:t>
            </a:r>
          </a:p>
          <a:p>
            <a:pPr eaLnBrk="1" hangingPunct="1"/>
            <a:endParaRPr lang="en-US" altLang="ja-JP" sz="1200" dirty="0">
              <a:solidFill>
                <a:srgbClr val="3E2735"/>
              </a:solidFill>
              <a:latin typeface="Georgia" panose="02040502050405020303" pitchFamily="18" charset="0"/>
              <a:sym typeface="Wingdings" panose="05000000000000000000" pitchFamily="2" charset="2"/>
            </a:endParaRPr>
          </a:p>
          <a:p>
            <a:pPr eaLnBrk="1" hangingPunct="1"/>
            <a:r>
              <a:rPr lang="en-US" altLang="ja-JP" sz="1200" dirty="0">
                <a:solidFill>
                  <a:srgbClr val="3E2735"/>
                </a:solidFill>
                <a:latin typeface="Georgia" panose="02040502050405020303" pitchFamily="18" charset="0"/>
                <a:sym typeface="Wingdings" panose="05000000000000000000" pitchFamily="2" charset="2"/>
              </a:rPr>
              <a:t>Saving the slide in PNG is an important aspect of your final product. The PNG format is the only file type that will give your infographics the high quality they need for publishing. </a:t>
            </a:r>
            <a:endParaRPr lang="en-US" altLang="en-US" sz="1200" dirty="0">
              <a:solidFill>
                <a:srgbClr val="3E2735"/>
              </a:solidFill>
              <a:latin typeface="Georgia" panose="02040502050405020303" pitchFamily="18" charset="0"/>
            </a:endParaRPr>
          </a:p>
        </p:txBody>
      </p:sp>
      <p:grpSp>
        <p:nvGrpSpPr>
          <p:cNvPr id="14463" name="Group 277"/>
          <p:cNvGrpSpPr>
            <a:grpSpLocks/>
          </p:cNvGrpSpPr>
          <p:nvPr/>
        </p:nvGrpSpPr>
        <p:grpSpPr bwMode="auto">
          <a:xfrm>
            <a:off x="4242852" y="25804887"/>
            <a:ext cx="735012" cy="728663"/>
            <a:chOff x="2995082" y="22565951"/>
            <a:chExt cx="1730375" cy="1716087"/>
          </a:xfrm>
        </p:grpSpPr>
        <p:sp>
          <p:nvSpPr>
            <p:cNvPr id="279" name="Rectangle 278"/>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0" name="Round Same Side Corner Rectangle 279"/>
            <p:cNvSpPr/>
            <p:nvPr/>
          </p:nvSpPr>
          <p:spPr>
            <a:xfrm flipV="1">
              <a:off x="3181948" y="22565951"/>
              <a:ext cx="1352908"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1" name="Round Same Side Corner Rectangle 280"/>
            <p:cNvSpPr/>
            <p:nvPr/>
          </p:nvSpPr>
          <p:spPr>
            <a:xfrm>
              <a:off x="3271643" y="23552981"/>
              <a:ext cx="1162303"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2" name="Rectangle 281"/>
            <p:cNvSpPr/>
            <p:nvPr/>
          </p:nvSpPr>
          <p:spPr>
            <a:xfrm>
              <a:off x="3424872" y="23777306"/>
              <a:ext cx="175655"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3" name="Rectangle 282"/>
            <p:cNvSpPr/>
            <p:nvPr/>
          </p:nvSpPr>
          <p:spPr>
            <a:xfrm>
              <a:off x="3372549" y="22790276"/>
              <a:ext cx="979176"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4" name="Rectangle 283"/>
            <p:cNvSpPr/>
            <p:nvPr/>
          </p:nvSpPr>
          <p:spPr>
            <a:xfrm>
              <a:off x="3372549" y="22943566"/>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5" name="Rectangle 284"/>
            <p:cNvSpPr/>
            <p:nvPr/>
          </p:nvSpPr>
          <p:spPr>
            <a:xfrm>
              <a:off x="3368813" y="23108071"/>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4" name="Group 285"/>
          <p:cNvGrpSpPr>
            <a:grpSpLocks/>
          </p:cNvGrpSpPr>
          <p:nvPr/>
        </p:nvGrpSpPr>
        <p:grpSpPr bwMode="auto">
          <a:xfrm>
            <a:off x="5216524" y="25819272"/>
            <a:ext cx="733425" cy="728663"/>
            <a:chOff x="2995082" y="22565951"/>
            <a:chExt cx="1730375" cy="1716087"/>
          </a:xfrm>
        </p:grpSpPr>
        <p:sp>
          <p:nvSpPr>
            <p:cNvPr id="287" name="Rectangle 286"/>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8" name="Round Same Side Corner Rectangle 287"/>
            <p:cNvSpPr/>
            <p:nvPr/>
          </p:nvSpPr>
          <p:spPr>
            <a:xfrm flipV="1">
              <a:off x="3182352" y="22565951"/>
              <a:ext cx="1352091"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9" name="Round Same Side Corner Rectangle 288"/>
            <p:cNvSpPr/>
            <p:nvPr/>
          </p:nvSpPr>
          <p:spPr>
            <a:xfrm>
              <a:off x="3272242" y="23552981"/>
              <a:ext cx="1161074"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0" name="Rectangle 289"/>
            <p:cNvSpPr/>
            <p:nvPr/>
          </p:nvSpPr>
          <p:spPr>
            <a:xfrm>
              <a:off x="3425804" y="23777306"/>
              <a:ext cx="176033"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1" name="Rectangle 290"/>
            <p:cNvSpPr/>
            <p:nvPr/>
          </p:nvSpPr>
          <p:spPr>
            <a:xfrm>
              <a:off x="3373369" y="22790276"/>
              <a:ext cx="977548"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2" name="Rectangle 291"/>
            <p:cNvSpPr/>
            <p:nvPr/>
          </p:nvSpPr>
          <p:spPr>
            <a:xfrm>
              <a:off x="3373369" y="22943566"/>
              <a:ext cx="977548"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3" name="Rectangle 292"/>
            <p:cNvSpPr/>
            <p:nvPr/>
          </p:nvSpPr>
          <p:spPr>
            <a:xfrm>
              <a:off x="3369622" y="23108071"/>
              <a:ext cx="977551"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5" name="Group 293"/>
          <p:cNvGrpSpPr>
            <a:grpSpLocks/>
          </p:cNvGrpSpPr>
          <p:nvPr/>
        </p:nvGrpSpPr>
        <p:grpSpPr bwMode="auto">
          <a:xfrm>
            <a:off x="6115050" y="25794878"/>
            <a:ext cx="733425" cy="727075"/>
            <a:chOff x="2995082" y="22565951"/>
            <a:chExt cx="1730375" cy="1716087"/>
          </a:xfrm>
        </p:grpSpPr>
        <p:sp>
          <p:nvSpPr>
            <p:cNvPr id="295" name="Rectangle 29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ound Same Side Corner Rectangle 295"/>
            <p:cNvSpPr/>
            <p:nvPr/>
          </p:nvSpPr>
          <p:spPr>
            <a:xfrm flipV="1">
              <a:off x="3182352" y="22565951"/>
              <a:ext cx="1352088"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7" name="Round Same Side Corner Rectangle 296"/>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8" name="Rectangle 297"/>
            <p:cNvSpPr/>
            <p:nvPr/>
          </p:nvSpPr>
          <p:spPr>
            <a:xfrm>
              <a:off x="3425802" y="23776206"/>
              <a:ext cx="176035"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9" name="Rectangle 298"/>
            <p:cNvSpPr/>
            <p:nvPr/>
          </p:nvSpPr>
          <p:spPr>
            <a:xfrm>
              <a:off x="3373366" y="22790766"/>
              <a:ext cx="977551"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0" name="Rectangle 299"/>
            <p:cNvSpPr/>
            <p:nvPr/>
          </p:nvSpPr>
          <p:spPr>
            <a:xfrm>
              <a:off x="3373366" y="22944391"/>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1" name="Rectangle 300"/>
            <p:cNvSpPr/>
            <p:nvPr/>
          </p:nvSpPr>
          <p:spPr>
            <a:xfrm>
              <a:off x="3369622" y="23109255"/>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6" name="Group 303"/>
          <p:cNvGrpSpPr>
            <a:grpSpLocks/>
          </p:cNvGrpSpPr>
          <p:nvPr/>
        </p:nvGrpSpPr>
        <p:grpSpPr bwMode="auto">
          <a:xfrm>
            <a:off x="7094537" y="25813365"/>
            <a:ext cx="733425" cy="727075"/>
            <a:chOff x="2995082" y="22565951"/>
            <a:chExt cx="1730375" cy="1716087"/>
          </a:xfrm>
        </p:grpSpPr>
        <p:sp>
          <p:nvSpPr>
            <p:cNvPr id="305" name="Rectangle 30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6" name="Round Same Side Corner Rectangle 305"/>
            <p:cNvSpPr/>
            <p:nvPr/>
          </p:nvSpPr>
          <p:spPr>
            <a:xfrm flipV="1">
              <a:off x="3182352" y="22565951"/>
              <a:ext cx="1352091"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9" name="Round Same Side Corner Rectangle 308"/>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0" name="Rectangle 309"/>
            <p:cNvSpPr/>
            <p:nvPr/>
          </p:nvSpPr>
          <p:spPr>
            <a:xfrm>
              <a:off x="3425804" y="23776206"/>
              <a:ext cx="176033"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4" name="Rectangle 313"/>
            <p:cNvSpPr/>
            <p:nvPr/>
          </p:nvSpPr>
          <p:spPr>
            <a:xfrm>
              <a:off x="3373369" y="22790766"/>
              <a:ext cx="977548"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5" name="Rectangle 314"/>
            <p:cNvSpPr/>
            <p:nvPr/>
          </p:nvSpPr>
          <p:spPr>
            <a:xfrm>
              <a:off x="3373369" y="22944391"/>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6" name="Rectangle 315"/>
            <p:cNvSpPr/>
            <p:nvPr/>
          </p:nvSpPr>
          <p:spPr>
            <a:xfrm>
              <a:off x="3369622" y="23109255"/>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4594225" cy="5727700"/>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Rectangle 8"/>
          <p:cNvSpPr/>
          <p:nvPr/>
        </p:nvSpPr>
        <p:spPr>
          <a:xfrm>
            <a:off x="4594225" y="0"/>
            <a:ext cx="4549775" cy="5727700"/>
          </a:xfrm>
          <a:prstGeom prst="rect">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9"/>
          <p:cNvSpPr/>
          <p:nvPr/>
        </p:nvSpPr>
        <p:spPr>
          <a:xfrm>
            <a:off x="1728788" y="7132638"/>
            <a:ext cx="2865437" cy="5773737"/>
          </a:xfrm>
          <a:prstGeom prst="rect">
            <a:avLst/>
          </a:prstGeom>
          <a:solidFill>
            <a:srgbClr val="1F497D"/>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ectangle 10"/>
          <p:cNvSpPr/>
          <p:nvPr/>
        </p:nvSpPr>
        <p:spPr>
          <a:xfrm>
            <a:off x="4594225" y="7132638"/>
            <a:ext cx="2863850" cy="5773737"/>
          </a:xfrm>
          <a:prstGeom prst="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p:nvPr/>
        </p:nvSpPr>
        <p:spPr>
          <a:xfrm>
            <a:off x="3432175" y="14311313"/>
            <a:ext cx="1162050" cy="13120687"/>
          </a:xfrm>
          <a:prstGeom prst="rect">
            <a:avLst/>
          </a:prstGeom>
          <a:solidFill>
            <a:srgbClr val="1F497D"/>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tangle 12"/>
          <p:cNvSpPr/>
          <p:nvPr/>
        </p:nvSpPr>
        <p:spPr>
          <a:xfrm>
            <a:off x="4594225" y="14311313"/>
            <a:ext cx="1162050" cy="13120687"/>
          </a:xfrm>
          <a:prstGeom prst="rect">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Right Triangle 15"/>
          <p:cNvSpPr/>
          <p:nvPr/>
        </p:nvSpPr>
        <p:spPr>
          <a:xfrm rot="10800000">
            <a:off x="0" y="5727700"/>
            <a:ext cx="1785938" cy="1481138"/>
          </a:xfrm>
          <a:prstGeom prst="rtTriangl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Rectangle 16"/>
          <p:cNvSpPr/>
          <p:nvPr/>
        </p:nvSpPr>
        <p:spPr>
          <a:xfrm>
            <a:off x="1728788" y="5651500"/>
            <a:ext cx="2865437" cy="1587500"/>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Rectangle 17"/>
          <p:cNvSpPr/>
          <p:nvPr/>
        </p:nvSpPr>
        <p:spPr>
          <a:xfrm>
            <a:off x="4594225" y="5651500"/>
            <a:ext cx="2863850" cy="1663700"/>
          </a:xfrm>
          <a:prstGeom prst="rect">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Right Triangle 19"/>
          <p:cNvSpPr/>
          <p:nvPr/>
        </p:nvSpPr>
        <p:spPr>
          <a:xfrm rot="5400000">
            <a:off x="7473950" y="5568950"/>
            <a:ext cx="1511300" cy="1828800"/>
          </a:xfrm>
          <a:prstGeom prst="rtTriangle">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Right Triangle 20"/>
          <p:cNvSpPr/>
          <p:nvPr/>
        </p:nvSpPr>
        <p:spPr>
          <a:xfrm rot="10800000">
            <a:off x="1728788" y="12906375"/>
            <a:ext cx="1703387" cy="1404938"/>
          </a:xfrm>
          <a:prstGeom prst="rtTriangl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Rectangle 21"/>
          <p:cNvSpPr/>
          <p:nvPr/>
        </p:nvSpPr>
        <p:spPr>
          <a:xfrm>
            <a:off x="3432175" y="12661900"/>
            <a:ext cx="1162050" cy="1689100"/>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Rectangle 22"/>
          <p:cNvSpPr/>
          <p:nvPr/>
        </p:nvSpPr>
        <p:spPr>
          <a:xfrm>
            <a:off x="4594225" y="12661900"/>
            <a:ext cx="1162050" cy="1943100"/>
          </a:xfrm>
          <a:prstGeom prst="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Right Triangle 23"/>
          <p:cNvSpPr/>
          <p:nvPr/>
        </p:nvSpPr>
        <p:spPr>
          <a:xfrm rot="5400000">
            <a:off x="5904706" y="12757944"/>
            <a:ext cx="1404938" cy="1701800"/>
          </a:xfrm>
          <a:prstGeom prst="rtTriangle">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 name="Rectangle 27"/>
          <p:cNvSpPr/>
          <p:nvPr/>
        </p:nvSpPr>
        <p:spPr>
          <a:xfrm>
            <a:off x="0" y="5727700"/>
            <a:ext cx="9144000" cy="1404938"/>
          </a:xfrm>
          <a:prstGeom prst="rect">
            <a:avLst/>
          </a:prstGeom>
          <a:solidFill>
            <a:schemeClr val="bg2">
              <a:alpha val="7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 name="Rectangle 28"/>
          <p:cNvSpPr/>
          <p:nvPr/>
        </p:nvSpPr>
        <p:spPr>
          <a:xfrm>
            <a:off x="0" y="12906375"/>
            <a:ext cx="9144000" cy="1404938"/>
          </a:xfrm>
          <a:prstGeom prst="rect">
            <a:avLst/>
          </a:prstGeom>
          <a:solidFill>
            <a:schemeClr val="bg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 name="Rectangle 29"/>
          <p:cNvSpPr/>
          <p:nvPr/>
        </p:nvSpPr>
        <p:spPr>
          <a:xfrm>
            <a:off x="4763" y="20204113"/>
            <a:ext cx="9144000" cy="1404937"/>
          </a:xfrm>
          <a:prstGeom prst="rect">
            <a:avLst/>
          </a:prstGeom>
          <a:solidFill>
            <a:schemeClr val="bg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546" name="TextBox 30"/>
          <p:cNvSpPr txBox="1">
            <a:spLocks noChangeArrowheads="1"/>
          </p:cNvSpPr>
          <p:nvPr/>
        </p:nvSpPr>
        <p:spPr bwMode="auto">
          <a:xfrm>
            <a:off x="177800" y="127000"/>
            <a:ext cx="4121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solidFill>
                  <a:schemeClr val="bg1"/>
                </a:solidFill>
                <a:latin typeface="Impact" panose="020B0806030902050204" pitchFamily="34" charset="0"/>
              </a:rPr>
              <a:t>COMPARING TWO SIDES OF THE</a:t>
            </a:r>
          </a:p>
          <a:p>
            <a:pPr eaLnBrk="1" hangingPunct="1"/>
            <a:r>
              <a:rPr lang="en-US" altLang="en-US" sz="3600">
                <a:solidFill>
                  <a:schemeClr val="bg1"/>
                </a:solidFill>
                <a:latin typeface="Impact" panose="020B0806030902050204" pitchFamily="34" charset="0"/>
              </a:rPr>
              <a:t>SAME COIN</a:t>
            </a:r>
          </a:p>
        </p:txBody>
      </p:sp>
      <p:sp>
        <p:nvSpPr>
          <p:cNvPr id="33" name="Oval 32"/>
          <p:cNvSpPr/>
          <p:nvPr/>
        </p:nvSpPr>
        <p:spPr>
          <a:xfrm>
            <a:off x="2949575" y="1189038"/>
            <a:ext cx="1096963" cy="10969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4" name="Oval 33"/>
          <p:cNvSpPr/>
          <p:nvPr/>
        </p:nvSpPr>
        <p:spPr>
          <a:xfrm>
            <a:off x="3327400" y="1384300"/>
            <a:ext cx="374650" cy="427038"/>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Rounded Rectangle 34"/>
          <p:cNvSpPr/>
          <p:nvPr/>
        </p:nvSpPr>
        <p:spPr>
          <a:xfrm>
            <a:off x="3276600" y="1811338"/>
            <a:ext cx="476250" cy="474662"/>
          </a:xfrm>
          <a:prstGeom prst="round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8" name="Oval 37"/>
          <p:cNvSpPr/>
          <p:nvPr/>
        </p:nvSpPr>
        <p:spPr>
          <a:xfrm>
            <a:off x="5095875" y="1189038"/>
            <a:ext cx="1096963" cy="10969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Oval 38"/>
          <p:cNvSpPr/>
          <p:nvPr/>
        </p:nvSpPr>
        <p:spPr>
          <a:xfrm>
            <a:off x="5473700" y="1384300"/>
            <a:ext cx="374650" cy="427038"/>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ounded Rectangle 39"/>
          <p:cNvSpPr/>
          <p:nvPr/>
        </p:nvSpPr>
        <p:spPr>
          <a:xfrm>
            <a:off x="5422900" y="1811338"/>
            <a:ext cx="476250" cy="474662"/>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553" name="TextBox 40"/>
          <p:cNvSpPr txBox="1">
            <a:spLocks noChangeArrowheads="1"/>
          </p:cNvSpPr>
          <p:nvPr/>
        </p:nvSpPr>
        <p:spPr bwMode="auto">
          <a:xfrm>
            <a:off x="292100" y="2749550"/>
            <a:ext cx="32131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200">
                <a:solidFill>
                  <a:srgbClr val="FFFFFF"/>
                </a:solidFill>
                <a:latin typeface="Helvetica" panose="020B0604020202020204" pitchFamily="34" charset="0"/>
              </a:rPr>
              <a:t>When creating an infographic for comparing data, one of the easiest design tips is to simply split your infographic in half. Use two distinct colors and give each set of data its own side on the page.</a:t>
            </a:r>
          </a:p>
        </p:txBody>
      </p:sp>
      <p:sp>
        <p:nvSpPr>
          <p:cNvPr id="22554" name="TextBox 41"/>
          <p:cNvSpPr txBox="1">
            <a:spLocks noChangeArrowheads="1"/>
          </p:cNvSpPr>
          <p:nvPr/>
        </p:nvSpPr>
        <p:spPr bwMode="auto">
          <a:xfrm>
            <a:off x="4886325" y="2749550"/>
            <a:ext cx="32131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200">
                <a:solidFill>
                  <a:srgbClr val="FFFFFF"/>
                </a:solidFill>
                <a:latin typeface="Helvetica" panose="020B0604020202020204" pitchFamily="34" charset="0"/>
              </a:rPr>
              <a:t>You can do this by choosing one color for each side, and then use the basic shapes to create two parts to your infographic. As you can see, we</a:t>
            </a:r>
            <a:r>
              <a:rPr lang="ja-JP" altLang="en-US" sz="1200">
                <a:solidFill>
                  <a:srgbClr val="FFFFFF"/>
                </a:solidFill>
                <a:latin typeface="Helvetica" panose="020B0604020202020204" pitchFamily="34" charset="0"/>
              </a:rPr>
              <a:t>’</a:t>
            </a:r>
            <a:r>
              <a:rPr lang="en-US" altLang="ja-JP" sz="1200">
                <a:solidFill>
                  <a:srgbClr val="FFFFFF"/>
                </a:solidFill>
                <a:latin typeface="Helvetica" panose="020B0604020202020204" pitchFamily="34" charset="0"/>
              </a:rPr>
              <a:t>re using blue and red with white as the general font color. </a:t>
            </a:r>
            <a:endParaRPr lang="en-US" altLang="en-US" sz="1200">
              <a:solidFill>
                <a:srgbClr val="FFFFFF"/>
              </a:solidFill>
              <a:latin typeface="Helvetica" panose="020B0604020202020204" pitchFamily="34" charset="0"/>
            </a:endParaRPr>
          </a:p>
        </p:txBody>
      </p:sp>
      <p:sp>
        <p:nvSpPr>
          <p:cNvPr id="43" name="Round Diagonal Corner Rectangle 42"/>
          <p:cNvSpPr/>
          <p:nvPr/>
        </p:nvSpPr>
        <p:spPr>
          <a:xfrm>
            <a:off x="406400" y="4241800"/>
            <a:ext cx="1098550" cy="1085850"/>
          </a:xfrm>
          <a:prstGeom prst="round2Diag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4" name="Round Diagonal Corner Rectangle 43"/>
          <p:cNvSpPr/>
          <p:nvPr/>
        </p:nvSpPr>
        <p:spPr>
          <a:xfrm>
            <a:off x="1785938" y="4241800"/>
            <a:ext cx="1098550" cy="1085850"/>
          </a:xfrm>
          <a:prstGeom prst="round2Diag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ound Diagonal Corner Rectangle 44"/>
          <p:cNvSpPr/>
          <p:nvPr/>
        </p:nvSpPr>
        <p:spPr>
          <a:xfrm>
            <a:off x="3200400" y="4241800"/>
            <a:ext cx="1098550" cy="1085850"/>
          </a:xfrm>
          <a:prstGeom prst="round2Diag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558" name="TextBox 45"/>
          <p:cNvSpPr txBox="1">
            <a:spLocks noChangeArrowheads="1"/>
          </p:cNvSpPr>
          <p:nvPr/>
        </p:nvSpPr>
        <p:spPr bwMode="auto">
          <a:xfrm>
            <a:off x="739775" y="4241800"/>
            <a:ext cx="476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solidFill>
                  <a:srgbClr val="1F497D"/>
                </a:solidFill>
                <a:latin typeface="Impact" panose="020B0806030902050204" pitchFamily="34" charset="0"/>
              </a:rPr>
              <a:t>2</a:t>
            </a:r>
          </a:p>
        </p:txBody>
      </p:sp>
      <p:sp>
        <p:nvSpPr>
          <p:cNvPr id="22559" name="TextBox 46"/>
          <p:cNvSpPr txBox="1">
            <a:spLocks noChangeArrowheads="1"/>
          </p:cNvSpPr>
          <p:nvPr/>
        </p:nvSpPr>
        <p:spPr bwMode="auto">
          <a:xfrm>
            <a:off x="463550" y="4803775"/>
            <a:ext cx="971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400">
                <a:solidFill>
                  <a:srgbClr val="1F497D"/>
                </a:solidFill>
                <a:latin typeface="Impact" panose="020B0806030902050204" pitchFamily="34" charset="0"/>
              </a:rPr>
              <a:t>DIFFERENT</a:t>
            </a:r>
          </a:p>
          <a:p>
            <a:pPr algn="ctr" eaLnBrk="1" hangingPunct="1"/>
            <a:r>
              <a:rPr lang="en-US" altLang="en-US" sz="1400">
                <a:solidFill>
                  <a:srgbClr val="1F497D"/>
                </a:solidFill>
                <a:latin typeface="Impact" panose="020B0806030902050204" pitchFamily="34" charset="0"/>
              </a:rPr>
              <a:t>FONTS</a:t>
            </a:r>
          </a:p>
        </p:txBody>
      </p:sp>
      <p:sp>
        <p:nvSpPr>
          <p:cNvPr id="22560" name="TextBox 47"/>
          <p:cNvSpPr txBox="1">
            <a:spLocks noChangeArrowheads="1"/>
          </p:cNvSpPr>
          <p:nvPr/>
        </p:nvSpPr>
        <p:spPr bwMode="auto">
          <a:xfrm>
            <a:off x="2155825" y="4235450"/>
            <a:ext cx="476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solidFill>
                  <a:srgbClr val="CA0000"/>
                </a:solidFill>
                <a:latin typeface="Impact" panose="020B0806030902050204" pitchFamily="34" charset="0"/>
              </a:rPr>
              <a:t>1</a:t>
            </a:r>
          </a:p>
        </p:txBody>
      </p:sp>
      <p:sp>
        <p:nvSpPr>
          <p:cNvPr id="22561" name="TextBox 48"/>
          <p:cNvSpPr txBox="1">
            <a:spLocks noChangeArrowheads="1"/>
          </p:cNvSpPr>
          <p:nvPr/>
        </p:nvSpPr>
        <p:spPr bwMode="auto">
          <a:xfrm>
            <a:off x="3570288" y="4235450"/>
            <a:ext cx="476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solidFill>
                  <a:srgbClr val="1F497D"/>
                </a:solidFill>
                <a:latin typeface="Impact" panose="020B0806030902050204" pitchFamily="34" charset="0"/>
              </a:rPr>
              <a:t>1</a:t>
            </a:r>
          </a:p>
        </p:txBody>
      </p:sp>
      <p:sp>
        <p:nvSpPr>
          <p:cNvPr id="22562" name="TextBox 49"/>
          <p:cNvSpPr txBox="1">
            <a:spLocks noChangeArrowheads="1"/>
          </p:cNvSpPr>
          <p:nvPr/>
        </p:nvSpPr>
        <p:spPr bwMode="auto">
          <a:xfrm>
            <a:off x="1847850" y="4803775"/>
            <a:ext cx="971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400">
                <a:solidFill>
                  <a:srgbClr val="CA0000"/>
                </a:solidFill>
                <a:latin typeface="Impact" panose="020B0806030902050204" pitchFamily="34" charset="0"/>
              </a:rPr>
              <a:t>FOR</a:t>
            </a:r>
          </a:p>
          <a:p>
            <a:pPr algn="ctr" eaLnBrk="1" hangingPunct="1"/>
            <a:r>
              <a:rPr lang="en-US" altLang="en-US" sz="1400">
                <a:solidFill>
                  <a:srgbClr val="CA0000"/>
                </a:solidFill>
                <a:latin typeface="Impact" panose="020B0806030902050204" pitchFamily="34" charset="0"/>
              </a:rPr>
              <a:t>HEADERS</a:t>
            </a:r>
          </a:p>
        </p:txBody>
      </p:sp>
      <p:sp>
        <p:nvSpPr>
          <p:cNvPr id="22563" name="TextBox 50"/>
          <p:cNvSpPr txBox="1">
            <a:spLocks noChangeArrowheads="1"/>
          </p:cNvSpPr>
          <p:nvPr/>
        </p:nvSpPr>
        <p:spPr bwMode="auto">
          <a:xfrm>
            <a:off x="3276600" y="4805363"/>
            <a:ext cx="971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400">
                <a:solidFill>
                  <a:srgbClr val="1F497D"/>
                </a:solidFill>
                <a:latin typeface="Impact" panose="020B0806030902050204" pitchFamily="34" charset="0"/>
              </a:rPr>
              <a:t>FOR</a:t>
            </a:r>
          </a:p>
          <a:p>
            <a:pPr algn="ctr" eaLnBrk="1" hangingPunct="1"/>
            <a:r>
              <a:rPr lang="en-US" altLang="en-US" sz="1400">
                <a:solidFill>
                  <a:srgbClr val="1F497D"/>
                </a:solidFill>
                <a:latin typeface="Impact" panose="020B0806030902050204" pitchFamily="34" charset="0"/>
              </a:rPr>
              <a:t>TEXT</a:t>
            </a:r>
          </a:p>
        </p:txBody>
      </p:sp>
      <p:cxnSp>
        <p:nvCxnSpPr>
          <p:cNvPr id="56" name="Straight Connector 55"/>
          <p:cNvCxnSpPr/>
          <p:nvPr/>
        </p:nvCxnSpPr>
        <p:spPr>
          <a:xfrm>
            <a:off x="5257800" y="4051300"/>
            <a:ext cx="354965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5473700" y="4171950"/>
            <a:ext cx="354965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8" name="Right Triangle 57"/>
          <p:cNvSpPr/>
          <p:nvPr/>
        </p:nvSpPr>
        <p:spPr>
          <a:xfrm rot="10800000">
            <a:off x="7600950" y="0"/>
            <a:ext cx="1543050" cy="1543050"/>
          </a:xfrm>
          <a:prstGeom prst="r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9" name="Donut 58"/>
          <p:cNvSpPr/>
          <p:nvPr/>
        </p:nvSpPr>
        <p:spPr>
          <a:xfrm>
            <a:off x="6403975" y="4408488"/>
            <a:ext cx="1143000" cy="1143000"/>
          </a:xfrm>
          <a:prstGeom prst="donu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60" name="Block Arc 59"/>
          <p:cNvSpPr/>
          <p:nvPr/>
        </p:nvSpPr>
        <p:spPr>
          <a:xfrm rot="5400000">
            <a:off x="6403975" y="4408488"/>
            <a:ext cx="1143000" cy="1143000"/>
          </a:xfrm>
          <a:prstGeom prst="blockArc">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22569" name="TextBox 60"/>
          <p:cNvSpPr txBox="1">
            <a:spLocks noChangeArrowheads="1"/>
          </p:cNvSpPr>
          <p:nvPr/>
        </p:nvSpPr>
        <p:spPr bwMode="auto">
          <a:xfrm>
            <a:off x="5568950" y="4681538"/>
            <a:ext cx="99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solidFill>
                  <a:schemeClr val="bg1"/>
                </a:solidFill>
                <a:latin typeface="Impact" panose="020B0806030902050204" pitchFamily="34" charset="0"/>
              </a:rPr>
              <a:t>50</a:t>
            </a:r>
          </a:p>
        </p:txBody>
      </p:sp>
      <p:sp>
        <p:nvSpPr>
          <p:cNvPr id="22570" name="TextBox 62"/>
          <p:cNvSpPr txBox="1">
            <a:spLocks noChangeArrowheads="1"/>
          </p:cNvSpPr>
          <p:nvPr/>
        </p:nvSpPr>
        <p:spPr bwMode="auto">
          <a:xfrm>
            <a:off x="7683500" y="4683125"/>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solidFill>
                  <a:schemeClr val="bg1"/>
                </a:solidFill>
                <a:latin typeface="Impact" panose="020B0806030902050204" pitchFamily="34" charset="0"/>
              </a:rPr>
              <a:t>50</a:t>
            </a:r>
          </a:p>
        </p:txBody>
      </p:sp>
      <p:sp>
        <p:nvSpPr>
          <p:cNvPr id="2" name="Snip Same Side Corner Rectangle 1"/>
          <p:cNvSpPr/>
          <p:nvPr/>
        </p:nvSpPr>
        <p:spPr>
          <a:xfrm>
            <a:off x="1847850" y="7899400"/>
            <a:ext cx="558800" cy="158115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2" name="Snip Same Side Corner Rectangle 51"/>
          <p:cNvSpPr/>
          <p:nvPr/>
        </p:nvSpPr>
        <p:spPr>
          <a:xfrm>
            <a:off x="2540000" y="8375650"/>
            <a:ext cx="558800" cy="110490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3" name="Snip Same Side Corner Rectangle 52"/>
          <p:cNvSpPr/>
          <p:nvPr/>
        </p:nvSpPr>
        <p:spPr>
          <a:xfrm>
            <a:off x="3225800" y="8134350"/>
            <a:ext cx="558800" cy="134620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4" name="Snip Same Side Corner Rectangle 53"/>
          <p:cNvSpPr/>
          <p:nvPr/>
        </p:nvSpPr>
        <p:spPr>
          <a:xfrm>
            <a:off x="3924300" y="7588250"/>
            <a:ext cx="558800" cy="189230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22575" name="Group 36"/>
          <p:cNvGrpSpPr>
            <a:grpSpLocks/>
          </p:cNvGrpSpPr>
          <p:nvPr/>
        </p:nvGrpSpPr>
        <p:grpSpPr bwMode="auto">
          <a:xfrm>
            <a:off x="5124450" y="7704138"/>
            <a:ext cx="246063" cy="361950"/>
            <a:chOff x="5756042" y="7353301"/>
            <a:chExt cx="246824" cy="360960"/>
          </a:xfrm>
        </p:grpSpPr>
        <p:sp>
          <p:nvSpPr>
            <p:cNvPr id="99" name="Rounded Rectangle 98"/>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0" name="Oval 99"/>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1" name="Rounded Rectangle 100"/>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2" name="Rounded Rectangle 101"/>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2576" name="Group 102"/>
          <p:cNvGrpSpPr>
            <a:grpSpLocks/>
          </p:cNvGrpSpPr>
          <p:nvPr/>
        </p:nvGrpSpPr>
        <p:grpSpPr bwMode="auto">
          <a:xfrm>
            <a:off x="5443538" y="7704138"/>
            <a:ext cx="247650" cy="361950"/>
            <a:chOff x="5756042" y="7353301"/>
            <a:chExt cx="246824" cy="360960"/>
          </a:xfrm>
        </p:grpSpPr>
        <p:sp>
          <p:nvSpPr>
            <p:cNvPr id="104" name="Rounded Rectangle 103"/>
            <p:cNvSpPr/>
            <p:nvPr/>
          </p:nvSpPr>
          <p:spPr>
            <a:xfrm>
              <a:off x="5787686" y="7505284"/>
              <a:ext cx="123412"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5" name="Oval 104"/>
            <p:cNvSpPr/>
            <p:nvPr/>
          </p:nvSpPr>
          <p:spPr>
            <a:xfrm>
              <a:off x="5763953" y="7353301"/>
              <a:ext cx="174043"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6" name="Rounded Rectangle 105"/>
            <p:cNvSpPr/>
            <p:nvPr/>
          </p:nvSpPr>
          <p:spPr>
            <a:xfrm rot="2070375">
              <a:off x="5756042" y="7505284"/>
              <a:ext cx="37973"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7" name="Rounded Rectangle 106"/>
            <p:cNvSpPr/>
            <p:nvPr/>
          </p:nvSpPr>
          <p:spPr>
            <a:xfrm rot="18494049">
              <a:off x="5920581" y="7492658"/>
              <a:ext cx="34829" cy="129741"/>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2577" name="Group 107"/>
          <p:cNvGrpSpPr>
            <a:grpSpLocks/>
          </p:cNvGrpSpPr>
          <p:nvPr/>
        </p:nvGrpSpPr>
        <p:grpSpPr bwMode="auto">
          <a:xfrm>
            <a:off x="5749925" y="7704138"/>
            <a:ext cx="246063" cy="361950"/>
            <a:chOff x="5756042" y="7353301"/>
            <a:chExt cx="246824" cy="360960"/>
          </a:xfrm>
        </p:grpSpPr>
        <p:sp>
          <p:nvSpPr>
            <p:cNvPr id="109" name="Rounded Rectangle 108"/>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0" name="Oval 109"/>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1" name="Rounded Rectangle 110"/>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2" name="Rounded Rectangle 111"/>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2578" name="Group 112"/>
          <p:cNvGrpSpPr>
            <a:grpSpLocks/>
          </p:cNvGrpSpPr>
          <p:nvPr/>
        </p:nvGrpSpPr>
        <p:grpSpPr bwMode="auto">
          <a:xfrm>
            <a:off x="6051550" y="7704138"/>
            <a:ext cx="246063" cy="361950"/>
            <a:chOff x="5756042" y="7353301"/>
            <a:chExt cx="246824" cy="360960"/>
          </a:xfrm>
        </p:grpSpPr>
        <p:sp>
          <p:nvSpPr>
            <p:cNvPr id="114" name="Rounded Rectangle 113"/>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5" name="Oval 114"/>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6" name="Rounded Rectangle 115"/>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7" name="Rounded Rectangle 116"/>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2579" name="Group 117"/>
          <p:cNvGrpSpPr>
            <a:grpSpLocks/>
          </p:cNvGrpSpPr>
          <p:nvPr/>
        </p:nvGrpSpPr>
        <p:grpSpPr bwMode="auto">
          <a:xfrm>
            <a:off x="6388100" y="7704138"/>
            <a:ext cx="246063" cy="361950"/>
            <a:chOff x="5756042" y="7353301"/>
            <a:chExt cx="246824" cy="360960"/>
          </a:xfrm>
        </p:grpSpPr>
        <p:sp>
          <p:nvSpPr>
            <p:cNvPr id="119" name="Rounded Rectangle 118"/>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0" name="Oval 119"/>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1" name="Rounded Rectangle 120"/>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2" name="Rounded Rectangle 121"/>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2580" name="Group 122"/>
          <p:cNvGrpSpPr>
            <a:grpSpLocks/>
          </p:cNvGrpSpPr>
          <p:nvPr/>
        </p:nvGrpSpPr>
        <p:grpSpPr bwMode="auto">
          <a:xfrm>
            <a:off x="6707188" y="7704138"/>
            <a:ext cx="247650" cy="361950"/>
            <a:chOff x="5756042" y="7353301"/>
            <a:chExt cx="246824" cy="360960"/>
          </a:xfrm>
        </p:grpSpPr>
        <p:sp>
          <p:nvSpPr>
            <p:cNvPr id="124" name="Rounded Rectangle 123"/>
            <p:cNvSpPr/>
            <p:nvPr/>
          </p:nvSpPr>
          <p:spPr>
            <a:xfrm>
              <a:off x="5787686" y="7505284"/>
              <a:ext cx="123412"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5" name="Oval 124"/>
            <p:cNvSpPr/>
            <p:nvPr/>
          </p:nvSpPr>
          <p:spPr>
            <a:xfrm>
              <a:off x="5763953" y="7353301"/>
              <a:ext cx="174043"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6" name="Rounded Rectangle 125"/>
            <p:cNvSpPr/>
            <p:nvPr/>
          </p:nvSpPr>
          <p:spPr>
            <a:xfrm rot="2070375">
              <a:off x="5756042" y="7505284"/>
              <a:ext cx="37973"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7" name="Rounded Rectangle 126"/>
            <p:cNvSpPr/>
            <p:nvPr/>
          </p:nvSpPr>
          <p:spPr>
            <a:xfrm rot="18494049">
              <a:off x="5920581" y="7492658"/>
              <a:ext cx="34829" cy="129741"/>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2581" name="TextBox 127"/>
          <p:cNvSpPr txBox="1">
            <a:spLocks noChangeArrowheads="1"/>
          </p:cNvSpPr>
          <p:nvPr/>
        </p:nvSpPr>
        <p:spPr bwMode="auto">
          <a:xfrm>
            <a:off x="5011738" y="8131175"/>
            <a:ext cx="210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solidFill>
                  <a:srgbClr val="FFFFFF"/>
                </a:solidFill>
                <a:latin typeface="Impact" panose="020B0806030902050204" pitchFamily="34" charset="0"/>
              </a:rPr>
              <a:t>GROUP YOUR SHAPES</a:t>
            </a:r>
          </a:p>
        </p:txBody>
      </p:sp>
      <p:sp>
        <p:nvSpPr>
          <p:cNvPr id="22582" name="TextBox 128"/>
          <p:cNvSpPr txBox="1">
            <a:spLocks noChangeArrowheads="1"/>
          </p:cNvSpPr>
          <p:nvPr/>
        </p:nvSpPr>
        <p:spPr bwMode="auto">
          <a:xfrm>
            <a:off x="5037138" y="8489950"/>
            <a:ext cx="220821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Helvetica" panose="020B0604020202020204" pitchFamily="34" charset="0"/>
              </a:rPr>
              <a:t>When creating custom graphics from an assortment of shapes, it can help to </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group</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 those shapes when you need to resize or move them around your infographic.</a:t>
            </a:r>
            <a:endParaRPr lang="en-US" altLang="en-US" sz="1000">
              <a:solidFill>
                <a:srgbClr val="FFFFFF"/>
              </a:solidFill>
              <a:latin typeface="Helvetica" panose="020B0604020202020204" pitchFamily="34" charset="0"/>
            </a:endParaRPr>
          </a:p>
        </p:txBody>
      </p:sp>
      <p:grpSp>
        <p:nvGrpSpPr>
          <p:cNvPr id="22583" name="Group 129"/>
          <p:cNvGrpSpPr>
            <a:grpSpLocks/>
          </p:cNvGrpSpPr>
          <p:nvPr/>
        </p:nvGrpSpPr>
        <p:grpSpPr bwMode="auto">
          <a:xfrm>
            <a:off x="5943600" y="9494838"/>
            <a:ext cx="246063" cy="361950"/>
            <a:chOff x="5756042" y="7353301"/>
            <a:chExt cx="246824" cy="360960"/>
          </a:xfrm>
        </p:grpSpPr>
        <p:sp>
          <p:nvSpPr>
            <p:cNvPr id="131" name="Rounded Rectangle 130"/>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2" name="Oval 131"/>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3" name="Rounded Rectangle 132"/>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4" name="Rounded Rectangle 133"/>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135" name="Circular Arrow 134"/>
          <p:cNvSpPr/>
          <p:nvPr/>
        </p:nvSpPr>
        <p:spPr>
          <a:xfrm rot="18336877">
            <a:off x="5414169" y="9541669"/>
            <a:ext cx="541337" cy="542925"/>
          </a:xfrm>
          <a:prstGeom prst="circularArrow">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22585" name="TextBox 135"/>
          <p:cNvSpPr txBox="1">
            <a:spLocks noChangeArrowheads="1"/>
          </p:cNvSpPr>
          <p:nvPr/>
        </p:nvSpPr>
        <p:spPr bwMode="auto">
          <a:xfrm>
            <a:off x="5041900" y="10115550"/>
            <a:ext cx="2208213"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Helvetica" panose="020B0604020202020204" pitchFamily="34" charset="0"/>
              </a:rPr>
              <a:t>You can do this by right clicking the object above, navigate to </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Grouping,</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 and click </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Ungroup</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 to break this object into its individual shapes. To regroup it, just highlight all the pieces, right click, and choose </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Group</a:t>
            </a:r>
            <a:r>
              <a:rPr lang="ja-JP" altLang="en-US" sz="1000">
                <a:solidFill>
                  <a:srgbClr val="FFFFFF"/>
                </a:solidFill>
                <a:latin typeface="Helvetica" panose="020B0604020202020204" pitchFamily="34" charset="0"/>
              </a:rPr>
              <a:t>”</a:t>
            </a:r>
            <a:r>
              <a:rPr lang="en-US" altLang="ja-JP" sz="1000">
                <a:solidFill>
                  <a:srgbClr val="FFFFFF"/>
                </a:solidFill>
                <a:latin typeface="Helvetica" panose="020B0604020202020204" pitchFamily="34" charset="0"/>
              </a:rPr>
              <a:t> from the menu. </a:t>
            </a:r>
            <a:endParaRPr lang="en-US" altLang="en-US" sz="1000">
              <a:solidFill>
                <a:srgbClr val="FFFFFF"/>
              </a:solidFill>
              <a:latin typeface="Helvetica" panose="020B0604020202020204" pitchFamily="34" charset="0"/>
            </a:endParaRPr>
          </a:p>
        </p:txBody>
      </p:sp>
      <p:sp>
        <p:nvSpPr>
          <p:cNvPr id="138" name="Rounded Rectangle 137"/>
          <p:cNvSpPr/>
          <p:nvPr/>
        </p:nvSpPr>
        <p:spPr>
          <a:xfrm>
            <a:off x="6013450" y="11569700"/>
            <a:ext cx="122238" cy="207963"/>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9" name="Oval 138"/>
          <p:cNvSpPr/>
          <p:nvPr/>
        </p:nvSpPr>
        <p:spPr>
          <a:xfrm>
            <a:off x="5989638" y="11417300"/>
            <a:ext cx="173037" cy="16033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0" name="Rounded Rectangle 139"/>
          <p:cNvSpPr/>
          <p:nvPr/>
        </p:nvSpPr>
        <p:spPr>
          <a:xfrm rot="2070375">
            <a:off x="5980113" y="11568113"/>
            <a:ext cx="38100" cy="125412"/>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1" name="Rounded Rectangle 140"/>
          <p:cNvSpPr/>
          <p:nvPr/>
        </p:nvSpPr>
        <p:spPr>
          <a:xfrm rot="18494049">
            <a:off x="6145213" y="11555413"/>
            <a:ext cx="34925" cy="130175"/>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590" name="TextBox 141"/>
          <p:cNvSpPr txBox="1">
            <a:spLocks noChangeArrowheads="1"/>
          </p:cNvSpPr>
          <p:nvPr/>
        </p:nvSpPr>
        <p:spPr bwMode="auto">
          <a:xfrm>
            <a:off x="5065713" y="11884025"/>
            <a:ext cx="22082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Helvetica" panose="020B0604020202020204" pitchFamily="34" charset="0"/>
              </a:rPr>
              <a:t>Hold the Shift key to select more than one element at a time.</a:t>
            </a:r>
          </a:p>
        </p:txBody>
      </p:sp>
      <p:sp>
        <p:nvSpPr>
          <p:cNvPr id="143" name="Left Arrow 142"/>
          <p:cNvSpPr/>
          <p:nvPr/>
        </p:nvSpPr>
        <p:spPr>
          <a:xfrm>
            <a:off x="6457950" y="11577638"/>
            <a:ext cx="493713" cy="96837"/>
          </a:xfrm>
          <a:prstGeom prst="leftArrow">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5" name="Isosceles Triangle 144"/>
          <p:cNvSpPr/>
          <p:nvPr/>
        </p:nvSpPr>
        <p:spPr>
          <a:xfrm>
            <a:off x="2655888" y="11374438"/>
            <a:ext cx="974725" cy="931862"/>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7" name="Isosceles Triangle 146"/>
          <p:cNvSpPr/>
          <p:nvPr/>
        </p:nvSpPr>
        <p:spPr>
          <a:xfrm>
            <a:off x="3016250" y="11468100"/>
            <a:ext cx="1231900" cy="838200"/>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8" name="Trapezoid 147"/>
          <p:cNvSpPr/>
          <p:nvPr/>
        </p:nvSpPr>
        <p:spPr>
          <a:xfrm>
            <a:off x="2228850" y="11625263"/>
            <a:ext cx="766763" cy="681037"/>
          </a:xfrm>
          <a:prstGeom prst="trapezoid">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50" name="Straight Connector 149"/>
          <p:cNvCxnSpPr>
            <a:stCxn id="147" idx="4"/>
          </p:cNvCxnSpPr>
          <p:nvPr/>
        </p:nvCxnSpPr>
        <p:spPr>
          <a:xfrm flipV="1">
            <a:off x="4248150" y="10964863"/>
            <a:ext cx="0" cy="1341437"/>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2596" name="TextBox 150"/>
          <p:cNvSpPr txBox="1">
            <a:spLocks noChangeArrowheads="1"/>
          </p:cNvSpPr>
          <p:nvPr/>
        </p:nvSpPr>
        <p:spPr bwMode="auto">
          <a:xfrm>
            <a:off x="2333625" y="12330113"/>
            <a:ext cx="18240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Impact" panose="020B0806030902050204" pitchFamily="34" charset="0"/>
              </a:rPr>
              <a:t>SHAPES THAT LOOK LIKE GRAPHS</a:t>
            </a:r>
          </a:p>
        </p:txBody>
      </p:sp>
      <p:sp>
        <p:nvSpPr>
          <p:cNvPr id="22597" name="TextBox 151"/>
          <p:cNvSpPr txBox="1">
            <a:spLocks noChangeArrowheads="1"/>
          </p:cNvSpPr>
          <p:nvPr/>
        </p:nvSpPr>
        <p:spPr bwMode="auto">
          <a:xfrm>
            <a:off x="2190750" y="9556750"/>
            <a:ext cx="19415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Impact" panose="020B0806030902050204" pitchFamily="34" charset="0"/>
              </a:rPr>
              <a:t>BAR GRAPHICS CAN BE EASILY MADE </a:t>
            </a:r>
          </a:p>
        </p:txBody>
      </p:sp>
      <p:sp>
        <p:nvSpPr>
          <p:cNvPr id="22598" name="TextBox 152"/>
          <p:cNvSpPr txBox="1">
            <a:spLocks noChangeArrowheads="1"/>
          </p:cNvSpPr>
          <p:nvPr/>
        </p:nvSpPr>
        <p:spPr bwMode="auto">
          <a:xfrm>
            <a:off x="1989138" y="10110788"/>
            <a:ext cx="23542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a:solidFill>
                  <a:srgbClr val="FFFFFF"/>
                </a:solidFill>
                <a:latin typeface="Helvetica" panose="020B0604020202020204" pitchFamily="34" charset="0"/>
              </a:rPr>
              <a:t>Learn to use a variety of shapes to create interesting graphs, charts, and other visualizations to show off your data points.</a:t>
            </a:r>
          </a:p>
        </p:txBody>
      </p:sp>
      <p:sp>
        <p:nvSpPr>
          <p:cNvPr id="154" name="Rectangle 153"/>
          <p:cNvSpPr/>
          <p:nvPr/>
        </p:nvSpPr>
        <p:spPr>
          <a:xfrm>
            <a:off x="3870325" y="14628813"/>
            <a:ext cx="266700" cy="51435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5" name="Isosceles Triangle 154"/>
          <p:cNvSpPr/>
          <p:nvPr/>
        </p:nvSpPr>
        <p:spPr>
          <a:xfrm rot="10800000">
            <a:off x="3870325" y="15170150"/>
            <a:ext cx="266700" cy="206375"/>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6" name="Rectangle 155"/>
          <p:cNvSpPr/>
          <p:nvPr/>
        </p:nvSpPr>
        <p:spPr>
          <a:xfrm>
            <a:off x="3906838" y="14628813"/>
            <a:ext cx="31750" cy="5143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7" name="Rectangle 156"/>
          <p:cNvSpPr/>
          <p:nvPr/>
        </p:nvSpPr>
        <p:spPr>
          <a:xfrm>
            <a:off x="3987800" y="14628813"/>
            <a:ext cx="31750" cy="5143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8" name="Rectangle 157"/>
          <p:cNvSpPr/>
          <p:nvPr/>
        </p:nvSpPr>
        <p:spPr>
          <a:xfrm>
            <a:off x="4065588" y="14628813"/>
            <a:ext cx="31750" cy="5143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9" name="Round Same Side Corner Rectangle 158"/>
          <p:cNvSpPr/>
          <p:nvPr/>
        </p:nvSpPr>
        <p:spPr>
          <a:xfrm>
            <a:off x="3870325" y="14506575"/>
            <a:ext cx="266700" cy="9683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1" name="Round Same Side Corner Rectangle 160"/>
          <p:cNvSpPr/>
          <p:nvPr/>
        </p:nvSpPr>
        <p:spPr>
          <a:xfrm>
            <a:off x="4892675" y="14576425"/>
            <a:ext cx="620713" cy="444500"/>
          </a:xfrm>
          <a:prstGeom prst="round2Same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2" name="Round Same Side Corner Rectangle 161"/>
          <p:cNvSpPr/>
          <p:nvPr/>
        </p:nvSpPr>
        <p:spPr>
          <a:xfrm>
            <a:off x="4914900" y="14605000"/>
            <a:ext cx="568325" cy="390525"/>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65" name="Straight Connector 164"/>
          <p:cNvCxnSpPr/>
          <p:nvPr/>
        </p:nvCxnSpPr>
        <p:spPr>
          <a:xfrm flipV="1">
            <a:off x="4975225" y="15081250"/>
            <a:ext cx="398463" cy="3175"/>
          </a:xfrm>
          <a:prstGeom prst="line">
            <a:avLst/>
          </a:prstGeom>
          <a:ln>
            <a:solidFill>
              <a:srgbClr val="CA0000"/>
            </a:solidFill>
          </a:ln>
          <a:effectLst/>
        </p:spPr>
        <p:style>
          <a:lnRef idx="2">
            <a:schemeClr val="accent1"/>
          </a:lnRef>
          <a:fillRef idx="0">
            <a:schemeClr val="accent1"/>
          </a:fillRef>
          <a:effectRef idx="1">
            <a:schemeClr val="accent1"/>
          </a:effectRef>
          <a:fontRef idx="minor">
            <a:schemeClr val="tx1"/>
          </a:fontRef>
        </p:style>
      </p:cxnSp>
      <p:sp>
        <p:nvSpPr>
          <p:cNvPr id="168" name="Rounded Rectangle 167"/>
          <p:cNvSpPr/>
          <p:nvPr/>
        </p:nvSpPr>
        <p:spPr>
          <a:xfrm>
            <a:off x="4843463" y="15020925"/>
            <a:ext cx="709612" cy="4603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9" name="Right Arrow 168"/>
          <p:cNvSpPr/>
          <p:nvPr/>
        </p:nvSpPr>
        <p:spPr>
          <a:xfrm rot="18445388">
            <a:off x="5194300" y="14751050"/>
            <a:ext cx="111125" cy="85725"/>
          </a:xfrm>
          <a:prstGeom prst="rightArrow">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ardrop 2"/>
          <p:cNvSpPr/>
          <p:nvPr/>
        </p:nvSpPr>
        <p:spPr>
          <a:xfrm rot="12456517">
            <a:off x="3811588" y="15822613"/>
            <a:ext cx="352425" cy="354012"/>
          </a:xfrm>
          <a:prstGeom prst="teardro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 name="Oval 3"/>
          <p:cNvSpPr/>
          <p:nvPr/>
        </p:nvSpPr>
        <p:spPr>
          <a:xfrm>
            <a:off x="4013200" y="15708313"/>
            <a:ext cx="277813" cy="277812"/>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Isosceles Triangle 4"/>
          <p:cNvSpPr/>
          <p:nvPr/>
        </p:nvSpPr>
        <p:spPr>
          <a:xfrm rot="5148751">
            <a:off x="4266407" y="15794831"/>
            <a:ext cx="95250" cy="125413"/>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Oval 5"/>
          <p:cNvSpPr/>
          <p:nvPr/>
        </p:nvSpPr>
        <p:spPr>
          <a:xfrm>
            <a:off x="4137025" y="15767050"/>
            <a:ext cx="46038" cy="4445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7" name="Isosceles Triangle 136"/>
          <p:cNvSpPr/>
          <p:nvPr/>
        </p:nvSpPr>
        <p:spPr>
          <a:xfrm rot="6610205">
            <a:off x="4256882" y="15815468"/>
            <a:ext cx="95250" cy="125413"/>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4" name="Rounded Rectangle 143"/>
          <p:cNvSpPr/>
          <p:nvPr/>
        </p:nvSpPr>
        <p:spPr>
          <a:xfrm>
            <a:off x="5003800" y="15376525"/>
            <a:ext cx="425450" cy="609600"/>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6" name="Rounded Rectangle 145"/>
          <p:cNvSpPr/>
          <p:nvPr/>
        </p:nvSpPr>
        <p:spPr>
          <a:xfrm>
            <a:off x="5018088" y="15397163"/>
            <a:ext cx="393700" cy="484187"/>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5184775" y="15895638"/>
            <a:ext cx="61913" cy="61912"/>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ounded Rectangle 14"/>
          <p:cNvSpPr/>
          <p:nvPr/>
        </p:nvSpPr>
        <p:spPr>
          <a:xfrm>
            <a:off x="3570288" y="16495713"/>
            <a:ext cx="849312" cy="60642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Rectangle 18"/>
          <p:cNvSpPr/>
          <p:nvPr/>
        </p:nvSpPr>
        <p:spPr>
          <a:xfrm>
            <a:off x="3822700"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9" name="Rectangle 148"/>
          <p:cNvSpPr/>
          <p:nvPr/>
        </p:nvSpPr>
        <p:spPr>
          <a:xfrm>
            <a:off x="3967163"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0" name="Rectangle 159"/>
          <p:cNvSpPr/>
          <p:nvPr/>
        </p:nvSpPr>
        <p:spPr>
          <a:xfrm>
            <a:off x="4106863"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3" name="Rectangle 162"/>
          <p:cNvSpPr/>
          <p:nvPr/>
        </p:nvSpPr>
        <p:spPr>
          <a:xfrm>
            <a:off x="4241800"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4" name="Rectangle 163"/>
          <p:cNvSpPr/>
          <p:nvPr/>
        </p:nvSpPr>
        <p:spPr>
          <a:xfrm>
            <a:off x="3822700"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6" name="Rectangle 165"/>
          <p:cNvSpPr/>
          <p:nvPr/>
        </p:nvSpPr>
        <p:spPr>
          <a:xfrm>
            <a:off x="3968750"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7" name="Rectangle 166"/>
          <p:cNvSpPr/>
          <p:nvPr/>
        </p:nvSpPr>
        <p:spPr>
          <a:xfrm>
            <a:off x="4106863"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0" name="Rectangle 169"/>
          <p:cNvSpPr/>
          <p:nvPr/>
        </p:nvSpPr>
        <p:spPr>
          <a:xfrm>
            <a:off x="4241800"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27" name="TextBox 24"/>
          <p:cNvSpPr txBox="1">
            <a:spLocks noChangeArrowheads="1"/>
          </p:cNvSpPr>
          <p:nvPr/>
        </p:nvSpPr>
        <p:spPr bwMode="auto">
          <a:xfrm>
            <a:off x="3543300" y="16663988"/>
            <a:ext cx="3270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chemeClr val="tx2"/>
                </a:solidFill>
                <a:latin typeface="Impact" panose="020B0806030902050204" pitchFamily="34" charset="0"/>
              </a:rPr>
              <a:t>31</a:t>
            </a:r>
          </a:p>
        </p:txBody>
      </p:sp>
      <p:sp>
        <p:nvSpPr>
          <p:cNvPr id="26" name="Rounded Rectangle 25"/>
          <p:cNvSpPr/>
          <p:nvPr/>
        </p:nvSpPr>
        <p:spPr>
          <a:xfrm>
            <a:off x="4843463" y="16397288"/>
            <a:ext cx="709612" cy="393700"/>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Oval 26"/>
          <p:cNvSpPr/>
          <p:nvPr/>
        </p:nvSpPr>
        <p:spPr>
          <a:xfrm>
            <a:off x="5067300" y="16467138"/>
            <a:ext cx="252413" cy="252412"/>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Oval 31"/>
          <p:cNvSpPr/>
          <p:nvPr/>
        </p:nvSpPr>
        <p:spPr>
          <a:xfrm>
            <a:off x="5121275" y="16517938"/>
            <a:ext cx="147638" cy="14763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5" name="Rounded Rectangle 54"/>
          <p:cNvSpPr/>
          <p:nvPr/>
        </p:nvSpPr>
        <p:spPr>
          <a:xfrm>
            <a:off x="5365750" y="16452850"/>
            <a:ext cx="141288" cy="46038"/>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2" name="Round Same Side Corner Rectangle 61"/>
          <p:cNvSpPr/>
          <p:nvPr/>
        </p:nvSpPr>
        <p:spPr>
          <a:xfrm>
            <a:off x="4975225" y="16322675"/>
            <a:ext cx="447675" cy="130175"/>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6" name="Teardrop 95"/>
          <p:cNvSpPr/>
          <p:nvPr/>
        </p:nvSpPr>
        <p:spPr>
          <a:xfrm rot="8085785">
            <a:off x="3794125" y="17440275"/>
            <a:ext cx="412750" cy="412750"/>
          </a:xfrm>
          <a:prstGeom prst="teardrop">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8" name="Rounded Rectangle 97"/>
          <p:cNvSpPr/>
          <p:nvPr/>
        </p:nvSpPr>
        <p:spPr>
          <a:xfrm>
            <a:off x="3919538" y="17840325"/>
            <a:ext cx="161925" cy="190500"/>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72" name="Straight Connector 171"/>
          <p:cNvCxnSpPr/>
          <p:nvPr/>
        </p:nvCxnSpPr>
        <p:spPr>
          <a:xfrm>
            <a:off x="3917950" y="17897475"/>
            <a:ext cx="168275"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3914775" y="17938750"/>
            <a:ext cx="188913"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a:off x="3917950" y="17980025"/>
            <a:ext cx="168275"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1" name="Oval 180"/>
          <p:cNvSpPr/>
          <p:nvPr/>
        </p:nvSpPr>
        <p:spPr>
          <a:xfrm>
            <a:off x="5021263" y="17246600"/>
            <a:ext cx="303212" cy="1143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2" name="Rounded Rectangle 181"/>
          <p:cNvSpPr/>
          <p:nvPr/>
        </p:nvSpPr>
        <p:spPr>
          <a:xfrm>
            <a:off x="4814888" y="17303750"/>
            <a:ext cx="709612" cy="49847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3" name="Rounded Rectangle 182"/>
          <p:cNvSpPr/>
          <p:nvPr/>
        </p:nvSpPr>
        <p:spPr>
          <a:xfrm>
            <a:off x="4932363" y="17327563"/>
            <a:ext cx="568325" cy="455612"/>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85" name="Straight Connector 184"/>
          <p:cNvCxnSpPr/>
          <p:nvPr/>
        </p:nvCxnSpPr>
        <p:spPr>
          <a:xfrm flipV="1">
            <a:off x="5199063" y="17095788"/>
            <a:ext cx="65087" cy="182562"/>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p:nvCxnSpPr>
        <p:spPr>
          <a:xfrm flipH="1" flipV="1">
            <a:off x="5121275" y="17095788"/>
            <a:ext cx="60325" cy="182562"/>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91" name="Oval 190"/>
          <p:cNvSpPr/>
          <p:nvPr/>
        </p:nvSpPr>
        <p:spPr>
          <a:xfrm>
            <a:off x="4857750" y="17440275"/>
            <a:ext cx="46038" cy="46038"/>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2" name="Oval 191"/>
          <p:cNvSpPr/>
          <p:nvPr/>
        </p:nvSpPr>
        <p:spPr>
          <a:xfrm>
            <a:off x="4857750" y="17526000"/>
            <a:ext cx="46038" cy="44450"/>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3" name="Oval 192"/>
          <p:cNvSpPr/>
          <p:nvPr/>
        </p:nvSpPr>
        <p:spPr>
          <a:xfrm>
            <a:off x="4857750" y="17613313"/>
            <a:ext cx="46038" cy="46037"/>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5" name="Rounded Rectangle 194"/>
          <p:cNvSpPr/>
          <p:nvPr/>
        </p:nvSpPr>
        <p:spPr>
          <a:xfrm>
            <a:off x="4992688" y="18453100"/>
            <a:ext cx="414337" cy="450850"/>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6" name="Oval 195"/>
          <p:cNvSpPr/>
          <p:nvPr/>
        </p:nvSpPr>
        <p:spPr>
          <a:xfrm>
            <a:off x="5021263" y="18116550"/>
            <a:ext cx="344487" cy="34448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7" name="Rounded Rectangle 196"/>
          <p:cNvSpPr/>
          <p:nvPr/>
        </p:nvSpPr>
        <p:spPr>
          <a:xfrm rot="18922235">
            <a:off x="5168900" y="18467388"/>
            <a:ext cx="68263" cy="66675"/>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8" name="Regular Pentagon 197"/>
          <p:cNvSpPr/>
          <p:nvPr/>
        </p:nvSpPr>
        <p:spPr>
          <a:xfrm rot="10800000">
            <a:off x="5165725" y="18548350"/>
            <a:ext cx="76200" cy="331788"/>
          </a:xfrm>
          <a:prstGeom prst="pentagon">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2" name="Rounded Rectangle 201"/>
          <p:cNvSpPr/>
          <p:nvPr/>
        </p:nvSpPr>
        <p:spPr>
          <a:xfrm>
            <a:off x="3651250" y="18392775"/>
            <a:ext cx="736600" cy="487363"/>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207" name="Straight Connector 206"/>
          <p:cNvCxnSpPr/>
          <p:nvPr/>
        </p:nvCxnSpPr>
        <p:spPr>
          <a:xfrm flipH="1">
            <a:off x="4013200" y="18453100"/>
            <a:ext cx="374650" cy="184150"/>
          </a:xfrm>
          <a:prstGeom prst="line">
            <a:avLst/>
          </a:prstGeom>
          <a:ln>
            <a:solidFill>
              <a:srgbClr val="1F497D"/>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flipH="1" flipV="1">
            <a:off x="3651250" y="18453100"/>
            <a:ext cx="368300" cy="18415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flipH="1">
            <a:off x="3702050" y="18595975"/>
            <a:ext cx="204788" cy="284163"/>
          </a:xfrm>
          <a:prstGeom prst="line">
            <a:avLst/>
          </a:prstGeom>
          <a:ln>
            <a:solidFill>
              <a:srgbClr val="1F497D"/>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flipH="1" flipV="1">
            <a:off x="4106863" y="18595975"/>
            <a:ext cx="236537" cy="284163"/>
          </a:xfrm>
          <a:prstGeom prst="line">
            <a:avLst/>
          </a:prstGeom>
          <a:ln>
            <a:solidFill>
              <a:srgbClr val="1F497D"/>
            </a:solidFill>
          </a:ln>
          <a:effectLst/>
        </p:spPr>
        <p:style>
          <a:lnRef idx="2">
            <a:schemeClr val="accent1"/>
          </a:lnRef>
          <a:fillRef idx="0">
            <a:schemeClr val="accent1"/>
          </a:fillRef>
          <a:effectRef idx="1">
            <a:schemeClr val="accent1"/>
          </a:effectRef>
          <a:fontRef idx="minor">
            <a:schemeClr val="tx1"/>
          </a:fontRef>
        </p:style>
      </p:cxnSp>
      <p:sp>
        <p:nvSpPr>
          <p:cNvPr id="224" name="Rectangle 223"/>
          <p:cNvSpPr/>
          <p:nvPr/>
        </p:nvSpPr>
        <p:spPr>
          <a:xfrm>
            <a:off x="3651250" y="19250025"/>
            <a:ext cx="790575" cy="5111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5" name="Rectangle 224"/>
          <p:cNvSpPr/>
          <p:nvPr/>
        </p:nvSpPr>
        <p:spPr>
          <a:xfrm>
            <a:off x="3681413" y="19272250"/>
            <a:ext cx="730250" cy="46672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 name="Isosceles Triangle 225"/>
          <p:cNvSpPr/>
          <p:nvPr/>
        </p:nvSpPr>
        <p:spPr>
          <a:xfrm>
            <a:off x="3749675" y="19529425"/>
            <a:ext cx="331788" cy="146050"/>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7" name="Isosceles Triangle 226"/>
          <p:cNvSpPr/>
          <p:nvPr/>
        </p:nvSpPr>
        <p:spPr>
          <a:xfrm>
            <a:off x="3959225" y="19431000"/>
            <a:ext cx="420688" cy="244475"/>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8" name="Oval 227"/>
          <p:cNvSpPr/>
          <p:nvPr/>
        </p:nvSpPr>
        <p:spPr>
          <a:xfrm>
            <a:off x="3784600" y="19338925"/>
            <a:ext cx="92075" cy="92075"/>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9" name="Oval 228"/>
          <p:cNvSpPr/>
          <p:nvPr/>
        </p:nvSpPr>
        <p:spPr>
          <a:xfrm>
            <a:off x="5056188" y="19223038"/>
            <a:ext cx="415925" cy="415925"/>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0" name="Oval 229"/>
          <p:cNvSpPr/>
          <p:nvPr/>
        </p:nvSpPr>
        <p:spPr>
          <a:xfrm>
            <a:off x="5095875" y="19261138"/>
            <a:ext cx="339725" cy="339725"/>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1" name="Rounded Rectangle 230"/>
          <p:cNvSpPr/>
          <p:nvPr/>
        </p:nvSpPr>
        <p:spPr>
          <a:xfrm rot="1788603">
            <a:off x="5030788" y="19561175"/>
            <a:ext cx="58737" cy="38258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5" name="Rounded Rectangle 234"/>
          <p:cNvSpPr/>
          <p:nvPr/>
        </p:nvSpPr>
        <p:spPr>
          <a:xfrm>
            <a:off x="292100" y="14647863"/>
            <a:ext cx="2806700" cy="1119187"/>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64" name="TextBox 235"/>
          <p:cNvSpPr txBox="1">
            <a:spLocks noChangeArrowheads="1"/>
          </p:cNvSpPr>
          <p:nvPr/>
        </p:nvSpPr>
        <p:spPr bwMode="auto">
          <a:xfrm>
            <a:off x="406400" y="14706600"/>
            <a:ext cx="2692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chemeClr val="bg1"/>
                </a:solidFill>
                <a:latin typeface="Helvetica" panose="020B0604020202020204" pitchFamily="34" charset="0"/>
              </a:rPr>
              <a:t>Each of these icons was created from individual shapes and lines offered by PowerPoint. Using a combination of basic shapes, rectangles, and lines, we were able to create some commonly used icons for infographics.</a:t>
            </a:r>
          </a:p>
        </p:txBody>
      </p:sp>
      <p:sp>
        <p:nvSpPr>
          <p:cNvPr id="237" name="Rounded Rectangle 236"/>
          <p:cNvSpPr/>
          <p:nvPr/>
        </p:nvSpPr>
        <p:spPr>
          <a:xfrm>
            <a:off x="6062663" y="15595600"/>
            <a:ext cx="2806700" cy="660400"/>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66" name="TextBox 237"/>
          <p:cNvSpPr txBox="1">
            <a:spLocks noChangeArrowheads="1"/>
          </p:cNvSpPr>
          <p:nvPr/>
        </p:nvSpPr>
        <p:spPr bwMode="auto">
          <a:xfrm>
            <a:off x="6121400" y="15640050"/>
            <a:ext cx="269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Helvetica" panose="020B0604020202020204" pitchFamily="34" charset="0"/>
              </a:rPr>
              <a:t>You should start by choosing a base color. We used white as the base color of our icons and blue or red to create the details. </a:t>
            </a:r>
          </a:p>
        </p:txBody>
      </p:sp>
      <p:sp>
        <p:nvSpPr>
          <p:cNvPr id="239" name="Rounded Rectangle 238"/>
          <p:cNvSpPr/>
          <p:nvPr/>
        </p:nvSpPr>
        <p:spPr>
          <a:xfrm>
            <a:off x="292100" y="17313275"/>
            <a:ext cx="2806700" cy="977900"/>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68" name="TextBox 239"/>
          <p:cNvSpPr txBox="1">
            <a:spLocks noChangeArrowheads="1"/>
          </p:cNvSpPr>
          <p:nvPr/>
        </p:nvSpPr>
        <p:spPr bwMode="auto">
          <a:xfrm>
            <a:off x="406400" y="17372013"/>
            <a:ext cx="26924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chemeClr val="bg1"/>
                </a:solidFill>
                <a:latin typeface="Helvetica" panose="020B0604020202020204" pitchFamily="34" charset="0"/>
              </a:rPr>
              <a:t>Don’</a:t>
            </a:r>
            <a:r>
              <a:rPr lang="en-US" altLang="ja-JP" sz="1000">
                <a:solidFill>
                  <a:schemeClr val="bg1"/>
                </a:solidFill>
                <a:latin typeface="Helvetica" panose="020B0604020202020204" pitchFamily="34" charset="0"/>
              </a:rPr>
              <a:t>t forget to hold the Shift key when selecting multiple pieces of one icon. Once you’ve selected each element of the icon, you should </a:t>
            </a:r>
            <a:r>
              <a:rPr lang="ja-JP" altLang="en-US" sz="1000">
                <a:solidFill>
                  <a:schemeClr val="bg1"/>
                </a:solidFill>
                <a:latin typeface="Helvetica" panose="020B0604020202020204" pitchFamily="34" charset="0"/>
              </a:rPr>
              <a:t>“</a:t>
            </a:r>
            <a:r>
              <a:rPr lang="en-US" altLang="ja-JP" sz="1000">
                <a:solidFill>
                  <a:schemeClr val="bg1"/>
                </a:solidFill>
                <a:latin typeface="Helvetica" panose="020B0604020202020204" pitchFamily="34" charset="0"/>
              </a:rPr>
              <a:t>group</a:t>
            </a:r>
            <a:r>
              <a:rPr lang="ja-JP" altLang="en-US" sz="1000">
                <a:solidFill>
                  <a:schemeClr val="bg1"/>
                </a:solidFill>
                <a:latin typeface="Helvetica" panose="020B0604020202020204" pitchFamily="34" charset="0"/>
              </a:rPr>
              <a:t>”</a:t>
            </a:r>
            <a:r>
              <a:rPr lang="en-US" altLang="ja-JP" sz="1000">
                <a:solidFill>
                  <a:schemeClr val="bg1"/>
                </a:solidFill>
                <a:latin typeface="Helvetica" panose="020B0604020202020204" pitchFamily="34" charset="0"/>
              </a:rPr>
              <a:t> it so that you can more easily move and scale the object.</a:t>
            </a:r>
            <a:endParaRPr lang="en-US" altLang="en-US" sz="1000">
              <a:solidFill>
                <a:schemeClr val="bg1"/>
              </a:solidFill>
              <a:latin typeface="Helvetica" panose="020B0604020202020204" pitchFamily="34" charset="0"/>
            </a:endParaRPr>
          </a:p>
        </p:txBody>
      </p:sp>
      <p:sp>
        <p:nvSpPr>
          <p:cNvPr id="241" name="Rounded Rectangle 240"/>
          <p:cNvSpPr/>
          <p:nvPr/>
        </p:nvSpPr>
        <p:spPr>
          <a:xfrm>
            <a:off x="6054725" y="19103975"/>
            <a:ext cx="2806700" cy="828675"/>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70" name="TextBox 241"/>
          <p:cNvSpPr txBox="1">
            <a:spLocks noChangeArrowheads="1"/>
          </p:cNvSpPr>
          <p:nvPr/>
        </p:nvSpPr>
        <p:spPr bwMode="auto">
          <a:xfrm>
            <a:off x="6111875" y="19175413"/>
            <a:ext cx="269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a:solidFill>
                  <a:srgbClr val="FFFFFF"/>
                </a:solidFill>
                <a:latin typeface="Helvetica" panose="020B0604020202020204" pitchFamily="34" charset="0"/>
              </a:rPr>
              <a:t>The icons seen here are not limited to any particular color scheme, size, or shape. Experiment with your own company colors and style to find what works for you.</a:t>
            </a:r>
          </a:p>
        </p:txBody>
      </p:sp>
      <p:sp>
        <p:nvSpPr>
          <p:cNvPr id="243" name="Wave 242"/>
          <p:cNvSpPr/>
          <p:nvPr/>
        </p:nvSpPr>
        <p:spPr>
          <a:xfrm>
            <a:off x="533400" y="21780500"/>
            <a:ext cx="2098675" cy="1574800"/>
          </a:xfrm>
          <a:prstGeom prst="wav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4" name="Wave 243"/>
          <p:cNvSpPr/>
          <p:nvPr/>
        </p:nvSpPr>
        <p:spPr>
          <a:xfrm flipH="1">
            <a:off x="6419850" y="21780500"/>
            <a:ext cx="2098675" cy="1574800"/>
          </a:xfrm>
          <a:prstGeom prst="wav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5" name="Rounded Rectangle 244"/>
          <p:cNvSpPr/>
          <p:nvPr/>
        </p:nvSpPr>
        <p:spPr>
          <a:xfrm>
            <a:off x="2540000" y="23088600"/>
            <a:ext cx="92075" cy="1339850"/>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6" name="Rounded Rectangle 245"/>
          <p:cNvSpPr/>
          <p:nvPr/>
        </p:nvSpPr>
        <p:spPr>
          <a:xfrm>
            <a:off x="6419850" y="23088600"/>
            <a:ext cx="92075" cy="1339850"/>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75" name="TextBox 246"/>
          <p:cNvSpPr txBox="1">
            <a:spLocks noChangeArrowheads="1"/>
          </p:cNvSpPr>
          <p:nvPr/>
        </p:nvSpPr>
        <p:spPr bwMode="auto">
          <a:xfrm>
            <a:off x="533400" y="24631650"/>
            <a:ext cx="22225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a:latin typeface="Helvetica" panose="020B0604020202020204" pitchFamily="34" charset="0"/>
              </a:rPr>
              <a:t>Try sticking to a few main colors for your infographics. This will give your designs a professional feel that looks vibrant but not too busy. </a:t>
            </a:r>
          </a:p>
        </p:txBody>
      </p:sp>
      <p:sp>
        <p:nvSpPr>
          <p:cNvPr id="22676" name="TextBox 247"/>
          <p:cNvSpPr txBox="1">
            <a:spLocks noChangeArrowheads="1"/>
          </p:cNvSpPr>
          <p:nvPr/>
        </p:nvSpPr>
        <p:spPr bwMode="auto">
          <a:xfrm>
            <a:off x="6419850" y="24733250"/>
            <a:ext cx="2222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a:latin typeface="Helvetica" panose="020B0604020202020204" pitchFamily="34" charset="0"/>
              </a:rPr>
              <a:t>The goal of this infographic is to illustrate two distinctly different sides and compare them visually for the viewers. Breaking your data into two sides will do the job well.</a:t>
            </a:r>
          </a:p>
        </p:txBody>
      </p:sp>
      <p:sp>
        <p:nvSpPr>
          <p:cNvPr id="178" name="Rectangle 177"/>
          <p:cNvSpPr/>
          <p:nvPr/>
        </p:nvSpPr>
        <p:spPr>
          <a:xfrm>
            <a:off x="0" y="26260425"/>
            <a:ext cx="9144000" cy="1196975"/>
          </a:xfrm>
          <a:prstGeom prst="rect">
            <a:avLst/>
          </a:prstGeom>
          <a:solidFill>
            <a:srgbClr val="F3F2E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2678" name="TextBox 178"/>
          <p:cNvSpPr txBox="1">
            <a:spLocks noChangeArrowheads="1"/>
          </p:cNvSpPr>
          <p:nvPr/>
        </p:nvSpPr>
        <p:spPr bwMode="auto">
          <a:xfrm>
            <a:off x="850900" y="26554113"/>
            <a:ext cx="52911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latin typeface="Helvetica" panose="020B0604020202020204" pitchFamily="34" charset="0"/>
              </a:rPr>
              <a:t>Use this space to write a short conclusion for </a:t>
            </a:r>
          </a:p>
          <a:p>
            <a:pPr eaLnBrk="1" hangingPunct="1"/>
            <a:r>
              <a:rPr lang="en-US" altLang="en-US" sz="1800">
                <a:latin typeface="Helvetica" panose="020B0604020202020204" pitchFamily="34" charset="0"/>
              </a:rPr>
              <a:t>your infographic and/or to provide a call-to-action.</a:t>
            </a:r>
          </a:p>
        </p:txBody>
      </p:sp>
      <p:sp>
        <p:nvSpPr>
          <p:cNvPr id="22679" name="TextBox 179"/>
          <p:cNvSpPr txBox="1">
            <a:spLocks noChangeArrowheads="1"/>
          </p:cNvSpPr>
          <p:nvPr/>
        </p:nvSpPr>
        <p:spPr bwMode="auto">
          <a:xfrm>
            <a:off x="6462713" y="26525538"/>
            <a:ext cx="1538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400">
                <a:latin typeface="Helvetica" panose="020B0604020202020204" pitchFamily="34" charset="0"/>
              </a:rPr>
              <a:t>Your logo here:</a:t>
            </a:r>
            <a:endParaRPr lang="en-US" altLang="en-US" sz="1200">
              <a:latin typeface="Helvetica" panose="020B0604020202020204" pitchFamily="34" charset="0"/>
            </a:endParaRPr>
          </a:p>
        </p:txBody>
      </p:sp>
      <p:pic>
        <p:nvPicPr>
          <p:cNvPr id="22680" name="Picture 183" descr="HS_Logo_Smal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53213" y="26787475"/>
            <a:ext cx="1246187"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12207</TotalTime>
  <Words>947</Words>
  <Application>Microsoft Office PowerPoint</Application>
  <PresentationFormat>Custom</PresentationFormat>
  <Paragraphs>59</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MS PGothic</vt:lpstr>
      <vt:lpstr>MS PGothic</vt:lpstr>
      <vt:lpstr>Arial</vt:lpstr>
      <vt:lpstr>Calibri</vt:lpstr>
      <vt:lpstr>Georgia</vt:lpstr>
      <vt:lpstr>Helvetica</vt:lpstr>
      <vt:lpstr>Impact</vt:lpstr>
      <vt:lpstr>Lucida Sans Unicode</vt:lpstr>
      <vt:lpstr>Wingdings</vt:lpstr>
      <vt:lpstr>Office Theme</vt:lpstr>
      <vt:lpstr>PowerPoint Presentation</vt:lpstr>
      <vt:lpstr>PowerPoint Presentation</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Kathleen Mulrine</cp:lastModifiedBy>
  <cp:revision>238</cp:revision>
  <cp:lastPrinted>2015-02-25T21:45:26Z</cp:lastPrinted>
  <dcterms:created xsi:type="dcterms:W3CDTF">2013-02-06T15:19:00Z</dcterms:created>
  <dcterms:modified xsi:type="dcterms:W3CDTF">2017-11-12T17:23:50Z</dcterms:modified>
</cp:coreProperties>
</file>