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6" r:id="rId2"/>
    <p:sldId id="270" r:id="rId3"/>
  </p:sldIdLst>
  <p:sldSz cx="9144000" cy="27432000"/>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64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2EA"/>
    <a:srgbClr val="454E5C"/>
    <a:srgbClr val="FCE8C4"/>
    <a:srgbClr val="3E2735"/>
    <a:srgbClr val="D7796B"/>
    <a:srgbClr val="D3F255"/>
    <a:srgbClr val="301A08"/>
    <a:srgbClr val="ADC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480" y="-13424"/>
      </p:cViewPr>
      <p:guideLst>
        <p:guide orient="horz" pos="86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122C6B4-EC05-4AA6-80BA-2DF8DA0076AD}" type="datetimeFigureOut">
              <a:rPr lang="en-US" altLang="en-US"/>
              <a:pPr/>
              <a:t>11/12/2017</a:t>
            </a:fld>
            <a:endParaRPr lang="en-US" altLang="en-US"/>
          </a:p>
        </p:txBody>
      </p:sp>
      <p:sp>
        <p:nvSpPr>
          <p:cNvPr id="4" name="Slide Image Placeholder 3"/>
          <p:cNvSpPr>
            <a:spLocks noGrp="1" noRot="1" noChangeAspect="1"/>
          </p:cNvSpPr>
          <p:nvPr>
            <p:ph type="sldImg" idx="2"/>
          </p:nvPr>
        </p:nvSpPr>
        <p:spPr>
          <a:xfrm>
            <a:off x="2857500" y="685800"/>
            <a:ext cx="1143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6062F24-CE71-4BDA-B6D4-839D86518280}" type="slidenum">
              <a:rPr lang="en-US" altLang="en-US"/>
              <a:pPr/>
              <a:t>‹#›</a:t>
            </a:fld>
            <a:endParaRPr lang="en-US" altLang="en-US"/>
          </a:p>
        </p:txBody>
      </p:sp>
    </p:spTree>
    <p:extLst>
      <p:ext uri="{BB962C8B-B14F-4D97-AF65-F5344CB8AC3E}">
        <p14:creationId xmlns:p14="http://schemas.microsoft.com/office/powerpoint/2010/main" val="315352387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B1112F8F-1076-4DB6-9D3E-0CA1CB9AFD85}" type="slidenum">
              <a:rPr lang="en-US" altLang="en-US" sz="1200"/>
              <a:pPr eaLnBrk="1" hangingPunct="1"/>
              <a:t>1</a:t>
            </a:fld>
            <a:endParaRPr lang="en-US" altLang="en-US" sz="1200"/>
          </a:p>
        </p:txBody>
      </p:sp>
    </p:spTree>
    <p:extLst>
      <p:ext uri="{BB962C8B-B14F-4D97-AF65-F5344CB8AC3E}">
        <p14:creationId xmlns:p14="http://schemas.microsoft.com/office/powerpoint/2010/main" val="422490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1702"/>
            <a:ext cx="7772400" cy="5880100"/>
          </a:xfrm>
        </p:spPr>
        <p:txBody>
          <a:bodyPr/>
          <a:lstStyle/>
          <a:p>
            <a:r>
              <a:rPr lang="en-US"/>
              <a:t>Click to edit Master title style</a:t>
            </a:r>
          </a:p>
        </p:txBody>
      </p:sp>
      <p:sp>
        <p:nvSpPr>
          <p:cNvPr id="3" name="Subtitle 2"/>
          <p:cNvSpPr>
            <a:spLocks noGrp="1"/>
          </p:cNvSpPr>
          <p:nvPr>
            <p:ph type="subTitle" idx="1"/>
          </p:nvPr>
        </p:nvSpPr>
        <p:spPr>
          <a:xfrm>
            <a:off x="1371600" y="15544800"/>
            <a:ext cx="6400800" cy="7010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CAD141C-644D-4A22-B3F5-C21B4E7F5B3D}"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6976DE6-A98E-42BE-97EF-4C980757AAA4}" type="slidenum">
              <a:rPr lang="en-US" altLang="en-US"/>
              <a:pPr/>
              <a:t>‹#›</a:t>
            </a:fld>
            <a:endParaRPr lang="en-US" altLang="en-US"/>
          </a:p>
        </p:txBody>
      </p:sp>
    </p:spTree>
    <p:extLst>
      <p:ext uri="{BB962C8B-B14F-4D97-AF65-F5344CB8AC3E}">
        <p14:creationId xmlns:p14="http://schemas.microsoft.com/office/powerpoint/2010/main" val="19730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FF0A1EB-D6E1-414A-A8DF-B3D75FDA73C5}"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31054D4-F5D3-46F0-AE2A-D62F2E047B29}" type="slidenum">
              <a:rPr lang="en-US" altLang="en-US"/>
              <a:pPr/>
              <a:t>‹#›</a:t>
            </a:fld>
            <a:endParaRPr lang="en-US" altLang="en-US"/>
          </a:p>
        </p:txBody>
      </p:sp>
    </p:spTree>
    <p:extLst>
      <p:ext uri="{BB962C8B-B14F-4D97-AF65-F5344CB8AC3E}">
        <p14:creationId xmlns:p14="http://schemas.microsoft.com/office/powerpoint/2010/main" val="117025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394200"/>
            <a:ext cx="2057400" cy="936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394200"/>
            <a:ext cx="6019800" cy="936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F8A5BEA-029F-401B-A469-06A2C530B9D8}"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F03681C-DB36-4C65-AAF4-01D474175821}" type="slidenum">
              <a:rPr lang="en-US" altLang="en-US"/>
              <a:pPr/>
              <a:t>‹#›</a:t>
            </a:fld>
            <a:endParaRPr lang="en-US" altLang="en-US"/>
          </a:p>
        </p:txBody>
      </p:sp>
    </p:spTree>
    <p:extLst>
      <p:ext uri="{BB962C8B-B14F-4D97-AF65-F5344CB8AC3E}">
        <p14:creationId xmlns:p14="http://schemas.microsoft.com/office/powerpoint/2010/main" val="143828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F6ABE5B-3262-4259-A236-C364A39DAAAB}"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3151B07-9351-4CF4-B4A4-47A0FE4E1D0B}" type="slidenum">
              <a:rPr lang="en-US" altLang="en-US"/>
              <a:pPr/>
              <a:t>‹#›</a:t>
            </a:fld>
            <a:endParaRPr lang="en-US" altLang="en-US"/>
          </a:p>
        </p:txBody>
      </p:sp>
    </p:spTree>
    <p:extLst>
      <p:ext uri="{BB962C8B-B14F-4D97-AF65-F5344CB8AC3E}">
        <p14:creationId xmlns:p14="http://schemas.microsoft.com/office/powerpoint/2010/main" val="290215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627602"/>
            <a:ext cx="7772400" cy="54483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1626854"/>
            <a:ext cx="7772400" cy="600074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D904406-624E-4937-AA36-B5C7052D2C0D}"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7FA8FF0-5AEC-4D66-BF64-1D94339D92DF}" type="slidenum">
              <a:rPr lang="en-US" altLang="en-US"/>
              <a:pPr/>
              <a:t>‹#›</a:t>
            </a:fld>
            <a:endParaRPr lang="en-US" altLang="en-US"/>
          </a:p>
        </p:txBody>
      </p:sp>
    </p:spTree>
    <p:extLst>
      <p:ext uri="{BB962C8B-B14F-4D97-AF65-F5344CB8AC3E}">
        <p14:creationId xmlns:p14="http://schemas.microsoft.com/office/powerpoint/2010/main" val="3239608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74C12472-E209-4D2A-A478-684E541CA8A5}"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2C4968F-3710-4B9C-9DA5-7A66D6EB2D0F}" type="slidenum">
              <a:rPr lang="en-US" altLang="en-US"/>
              <a:pPr/>
              <a:t>‹#›</a:t>
            </a:fld>
            <a:endParaRPr lang="en-US" altLang="en-US"/>
          </a:p>
        </p:txBody>
      </p:sp>
    </p:spTree>
    <p:extLst>
      <p:ext uri="{BB962C8B-B14F-4D97-AF65-F5344CB8AC3E}">
        <p14:creationId xmlns:p14="http://schemas.microsoft.com/office/powerpoint/2010/main" val="320274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552"/>
            <a:ext cx="822960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6140452"/>
            <a:ext cx="4040188"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8699500"/>
            <a:ext cx="4040188"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6140452"/>
            <a:ext cx="4041775"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8699500"/>
            <a:ext cx="4041775"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E59BF7E7-16F0-4A9D-9662-51731AFF8B38}" type="datetimeFigureOut">
              <a:rPr lang="en-US" altLang="en-US"/>
              <a:pPr/>
              <a:t>11/12/2017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C34CF22-74B4-4677-9880-A47F24A06CCD}" type="slidenum">
              <a:rPr lang="en-US" altLang="en-US"/>
              <a:pPr/>
              <a:t>‹#›</a:t>
            </a:fld>
            <a:endParaRPr lang="en-US" altLang="en-US"/>
          </a:p>
        </p:txBody>
      </p:sp>
    </p:spTree>
    <p:extLst>
      <p:ext uri="{BB962C8B-B14F-4D97-AF65-F5344CB8AC3E}">
        <p14:creationId xmlns:p14="http://schemas.microsoft.com/office/powerpoint/2010/main" val="336148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23647490-7B08-4F65-8289-926A6226528D}" type="datetimeFigureOut">
              <a:rPr lang="en-US" altLang="en-US"/>
              <a:pPr/>
              <a:t>11/12/2017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A84672B-03EA-4040-8A33-F72AAEA1BF83}" type="slidenum">
              <a:rPr lang="en-US" altLang="en-US"/>
              <a:pPr/>
              <a:t>‹#›</a:t>
            </a:fld>
            <a:endParaRPr lang="en-US" altLang="en-US"/>
          </a:p>
        </p:txBody>
      </p:sp>
    </p:spTree>
    <p:extLst>
      <p:ext uri="{BB962C8B-B14F-4D97-AF65-F5344CB8AC3E}">
        <p14:creationId xmlns:p14="http://schemas.microsoft.com/office/powerpoint/2010/main" val="22437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779054D-6D47-4257-AA7D-9CAB46538FB6}" type="datetimeFigureOut">
              <a:rPr lang="en-US" altLang="en-US"/>
              <a:pPr/>
              <a:t>11/12/2017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69DFC5F-4D29-4D61-84CE-21D3844737D9}" type="slidenum">
              <a:rPr lang="en-US" altLang="en-US"/>
              <a:pPr/>
              <a:t>‹#›</a:t>
            </a:fld>
            <a:endParaRPr lang="en-US" altLang="en-US"/>
          </a:p>
        </p:txBody>
      </p:sp>
    </p:spTree>
    <p:extLst>
      <p:ext uri="{BB962C8B-B14F-4D97-AF65-F5344CB8AC3E}">
        <p14:creationId xmlns:p14="http://schemas.microsoft.com/office/powerpoint/2010/main" val="173233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92200"/>
            <a:ext cx="3008313" cy="46482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092202"/>
            <a:ext cx="5111750" cy="23412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5740402"/>
            <a:ext cx="3008313" cy="18764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EDDF6D1-0E2B-4F1E-9E29-52613236C730}"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67F3021-35C5-4CF3-B53E-BAFC70E53E85}" type="slidenum">
              <a:rPr lang="en-US" altLang="en-US"/>
              <a:pPr/>
              <a:t>‹#›</a:t>
            </a:fld>
            <a:endParaRPr lang="en-US" altLang="en-US"/>
          </a:p>
        </p:txBody>
      </p:sp>
    </p:spTree>
    <p:extLst>
      <p:ext uri="{BB962C8B-B14F-4D97-AF65-F5344CB8AC3E}">
        <p14:creationId xmlns:p14="http://schemas.microsoft.com/office/powerpoint/2010/main" val="52886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19202400"/>
            <a:ext cx="5486400" cy="226695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2451100"/>
            <a:ext cx="5486400" cy="16459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21469352"/>
            <a:ext cx="5486400" cy="3219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81C558B-6C05-42EC-B648-886F5C5B4DC0}"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3B0E664-9ACC-43A7-BA11-30F3621EEDFB}" type="slidenum">
              <a:rPr lang="en-US" altLang="en-US"/>
              <a:pPr/>
              <a:t>‹#›</a:t>
            </a:fld>
            <a:endParaRPr lang="en-US" altLang="en-US"/>
          </a:p>
        </p:txBody>
      </p:sp>
    </p:spTree>
    <p:extLst>
      <p:ext uri="{BB962C8B-B14F-4D97-AF65-F5344CB8AC3E}">
        <p14:creationId xmlns:p14="http://schemas.microsoft.com/office/powerpoint/2010/main" val="113684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9855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6400800"/>
            <a:ext cx="8229600" cy="181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anose="020B0604020202020204" pitchFamily="34" charset="0"/>
              </a:defRPr>
            </a:lvl1pPr>
          </a:lstStyle>
          <a:p>
            <a:fld id="{27504049-F7B6-4F9E-AC73-9F8B28B51649}" type="datetimeFigureOut">
              <a:rPr lang="en-US" altLang="en-US"/>
              <a:pPr/>
              <a:t>11/12/2017</a:t>
            </a:fld>
            <a:endParaRPr lang="en-US" altLang="en-US"/>
          </a:p>
        </p:txBody>
      </p:sp>
      <p:sp>
        <p:nvSpPr>
          <p:cNvPr id="5" name="Footer Placeholder 4"/>
          <p:cNvSpPr>
            <a:spLocks noGrp="1"/>
          </p:cNvSpPr>
          <p:nvPr>
            <p:ph type="ftr" sz="quarter" idx="3"/>
          </p:nvPr>
        </p:nvSpPr>
        <p:spPr>
          <a:xfrm>
            <a:off x="3124200" y="25425400"/>
            <a:ext cx="2895600" cy="14605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anose="020B0604020202020204" pitchFamily="34" charset="0"/>
              </a:defRPr>
            </a:lvl1pPr>
          </a:lstStyle>
          <a:p>
            <a:fld id="{1EAEF313-9F95-48A1-81D3-FBE1E354A5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738" y="115888"/>
            <a:ext cx="8493125"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6" name="Rectangle 5"/>
          <p:cNvSpPr>
            <a:spLocks noChangeArrowheads="1"/>
          </p:cNvSpPr>
          <p:nvPr/>
        </p:nvSpPr>
        <p:spPr bwMode="auto">
          <a:xfrm>
            <a:off x="568325" y="352425"/>
            <a:ext cx="1431925" cy="900113"/>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7" name="Rectangle 6"/>
          <p:cNvSpPr>
            <a:spLocks noChangeArrowheads="1"/>
          </p:cNvSpPr>
          <p:nvPr/>
        </p:nvSpPr>
        <p:spPr bwMode="auto">
          <a:xfrm>
            <a:off x="568325" y="1500188"/>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8" name="Rectangle 7"/>
          <p:cNvSpPr>
            <a:spLocks noChangeArrowheads="1"/>
          </p:cNvSpPr>
          <p:nvPr/>
        </p:nvSpPr>
        <p:spPr bwMode="auto">
          <a:xfrm>
            <a:off x="568325" y="2638425"/>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9" name="Rectangle 8"/>
          <p:cNvSpPr>
            <a:spLocks noChangeArrowheads="1"/>
          </p:cNvSpPr>
          <p:nvPr/>
        </p:nvSpPr>
        <p:spPr bwMode="auto">
          <a:xfrm>
            <a:off x="568325" y="3813175"/>
            <a:ext cx="1431925"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0" name="Rectangle 9"/>
          <p:cNvSpPr>
            <a:spLocks noChangeArrowheads="1"/>
          </p:cNvSpPr>
          <p:nvPr/>
        </p:nvSpPr>
        <p:spPr bwMode="auto">
          <a:xfrm>
            <a:off x="2701925" y="352425"/>
            <a:ext cx="5762625" cy="4360863"/>
          </a:xfrm>
          <a:prstGeom prst="rect">
            <a:avLst/>
          </a:prstGeom>
          <a:solidFill>
            <a:srgbClr val="3E2735"/>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1" name="Rectangle 10"/>
          <p:cNvSpPr>
            <a:spLocks noChangeArrowheads="1"/>
          </p:cNvSpPr>
          <p:nvPr/>
        </p:nvSpPr>
        <p:spPr bwMode="auto">
          <a:xfrm>
            <a:off x="312738" y="5053013"/>
            <a:ext cx="8493125"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2" name="Quad Arrow 11"/>
          <p:cNvSpPr/>
          <p:nvPr/>
        </p:nvSpPr>
        <p:spPr>
          <a:xfrm>
            <a:off x="8385175" y="5103813"/>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3" name="Rounded Rectangle 12"/>
          <p:cNvSpPr/>
          <p:nvPr/>
        </p:nvSpPr>
        <p:spPr>
          <a:xfrm>
            <a:off x="6184901" y="5236823"/>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4" name="Oval 13"/>
          <p:cNvSpPr/>
          <p:nvPr/>
        </p:nvSpPr>
        <p:spPr>
          <a:xfrm>
            <a:off x="6337300" y="5173663"/>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5" name="Oval 14"/>
          <p:cNvSpPr/>
          <p:nvPr/>
        </p:nvSpPr>
        <p:spPr>
          <a:xfrm>
            <a:off x="6400800" y="5222875"/>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6" name="Rectangle 15"/>
          <p:cNvSpPr/>
          <p:nvPr/>
        </p:nvSpPr>
        <p:spPr>
          <a:xfrm>
            <a:off x="568325"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7" name="Rectangle 16"/>
          <p:cNvSpPr/>
          <p:nvPr/>
        </p:nvSpPr>
        <p:spPr>
          <a:xfrm>
            <a:off x="804863"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8" name="Rectangle 17"/>
          <p:cNvSpPr/>
          <p:nvPr/>
        </p:nvSpPr>
        <p:spPr>
          <a:xfrm>
            <a:off x="1047750"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9" name="Rounded Rectangle 18"/>
          <p:cNvSpPr>
            <a:spLocks noChangeArrowheads="1"/>
          </p:cNvSpPr>
          <p:nvPr/>
        </p:nvSpPr>
        <p:spPr bwMode="auto">
          <a:xfrm>
            <a:off x="2241550" y="352425"/>
            <a:ext cx="171450" cy="4360863"/>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0" name="Rounded Rectangle 19"/>
          <p:cNvSpPr/>
          <p:nvPr/>
        </p:nvSpPr>
        <p:spPr>
          <a:xfrm>
            <a:off x="2298700" y="403225"/>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18" name="Rectangle 217"/>
          <p:cNvSpPr/>
          <p:nvPr/>
        </p:nvSpPr>
        <p:spPr>
          <a:xfrm>
            <a:off x="312738" y="55689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19" name="Rectangle 218"/>
          <p:cNvSpPr>
            <a:spLocks noChangeArrowheads="1"/>
          </p:cNvSpPr>
          <p:nvPr/>
        </p:nvSpPr>
        <p:spPr bwMode="auto">
          <a:xfrm>
            <a:off x="568325" y="5805488"/>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0" name="Rectangle 219"/>
          <p:cNvSpPr>
            <a:spLocks noChangeArrowheads="1"/>
          </p:cNvSpPr>
          <p:nvPr/>
        </p:nvSpPr>
        <p:spPr bwMode="auto">
          <a:xfrm>
            <a:off x="568325" y="6953250"/>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1" name="Rectangle 220"/>
          <p:cNvSpPr>
            <a:spLocks noChangeArrowheads="1"/>
          </p:cNvSpPr>
          <p:nvPr/>
        </p:nvSpPr>
        <p:spPr bwMode="auto">
          <a:xfrm>
            <a:off x="568325" y="8091488"/>
            <a:ext cx="1431925" cy="900112"/>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2" name="Rectangle 221"/>
          <p:cNvSpPr>
            <a:spLocks noChangeArrowheads="1"/>
          </p:cNvSpPr>
          <p:nvPr/>
        </p:nvSpPr>
        <p:spPr bwMode="auto">
          <a:xfrm>
            <a:off x="568325" y="9266238"/>
            <a:ext cx="1431925" cy="900112"/>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3" name="Rectangle 222"/>
          <p:cNvSpPr>
            <a:spLocks noChangeArrowheads="1"/>
          </p:cNvSpPr>
          <p:nvPr/>
        </p:nvSpPr>
        <p:spPr bwMode="auto">
          <a:xfrm>
            <a:off x="2701925" y="5805488"/>
            <a:ext cx="5762625" cy="4360862"/>
          </a:xfrm>
          <a:prstGeom prst="rect">
            <a:avLst/>
          </a:prstGeom>
          <a:solidFill>
            <a:srgbClr val="8D5876"/>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4" name="Rectangle 223"/>
          <p:cNvSpPr>
            <a:spLocks noChangeArrowheads="1"/>
          </p:cNvSpPr>
          <p:nvPr/>
        </p:nvSpPr>
        <p:spPr bwMode="auto">
          <a:xfrm>
            <a:off x="312738" y="105060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5" name="Quad Arrow 224"/>
          <p:cNvSpPr/>
          <p:nvPr/>
        </p:nvSpPr>
        <p:spPr>
          <a:xfrm>
            <a:off x="8385175" y="105568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6" name="Rounded Rectangle 225"/>
          <p:cNvSpPr/>
          <p:nvPr/>
        </p:nvSpPr>
        <p:spPr>
          <a:xfrm>
            <a:off x="6184901" y="1068876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7" name="Oval 226"/>
          <p:cNvSpPr/>
          <p:nvPr/>
        </p:nvSpPr>
        <p:spPr>
          <a:xfrm>
            <a:off x="6337300" y="106267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8" name="Oval 227"/>
          <p:cNvSpPr/>
          <p:nvPr/>
        </p:nvSpPr>
        <p:spPr>
          <a:xfrm>
            <a:off x="6400800" y="106759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9" name="Rectangle 228"/>
          <p:cNvSpPr/>
          <p:nvPr/>
        </p:nvSpPr>
        <p:spPr>
          <a:xfrm>
            <a:off x="568325"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0" name="Rectangle 229"/>
          <p:cNvSpPr/>
          <p:nvPr/>
        </p:nvSpPr>
        <p:spPr>
          <a:xfrm>
            <a:off x="804863"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1" name="Rectangle 230"/>
          <p:cNvSpPr/>
          <p:nvPr/>
        </p:nvSpPr>
        <p:spPr>
          <a:xfrm>
            <a:off x="1047750"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2" name="Rounded Rectangle 231"/>
          <p:cNvSpPr>
            <a:spLocks noChangeArrowheads="1"/>
          </p:cNvSpPr>
          <p:nvPr/>
        </p:nvSpPr>
        <p:spPr bwMode="auto">
          <a:xfrm>
            <a:off x="2241550" y="58054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3" name="Rounded Rectangle 232"/>
          <p:cNvSpPr/>
          <p:nvPr/>
        </p:nvSpPr>
        <p:spPr>
          <a:xfrm>
            <a:off x="2298700" y="58562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5" name="Rectangle 234"/>
          <p:cNvSpPr/>
          <p:nvPr/>
        </p:nvSpPr>
        <p:spPr>
          <a:xfrm>
            <a:off x="312738" y="110553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6" name="Rectangle 235"/>
          <p:cNvSpPr>
            <a:spLocks noChangeArrowheads="1"/>
          </p:cNvSpPr>
          <p:nvPr/>
        </p:nvSpPr>
        <p:spPr bwMode="auto">
          <a:xfrm>
            <a:off x="568325" y="11291888"/>
            <a:ext cx="1431925" cy="900112"/>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7" name="Rectangle 236"/>
          <p:cNvSpPr>
            <a:spLocks noChangeArrowheads="1"/>
          </p:cNvSpPr>
          <p:nvPr/>
        </p:nvSpPr>
        <p:spPr bwMode="auto">
          <a:xfrm>
            <a:off x="568325" y="12439650"/>
            <a:ext cx="1431925"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8" name="Rectangle 237"/>
          <p:cNvSpPr>
            <a:spLocks noChangeArrowheads="1"/>
          </p:cNvSpPr>
          <p:nvPr/>
        </p:nvSpPr>
        <p:spPr bwMode="auto">
          <a:xfrm>
            <a:off x="568325" y="13577888"/>
            <a:ext cx="1431925" cy="900112"/>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9" name="Rectangle 238"/>
          <p:cNvSpPr>
            <a:spLocks noChangeArrowheads="1"/>
          </p:cNvSpPr>
          <p:nvPr/>
        </p:nvSpPr>
        <p:spPr bwMode="auto">
          <a:xfrm>
            <a:off x="568325" y="14752638"/>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40" name="Rectangle 239"/>
          <p:cNvSpPr>
            <a:spLocks noChangeArrowheads="1"/>
          </p:cNvSpPr>
          <p:nvPr/>
        </p:nvSpPr>
        <p:spPr bwMode="auto">
          <a:xfrm>
            <a:off x="2701925" y="11291888"/>
            <a:ext cx="5762625" cy="4360862"/>
          </a:xfrm>
          <a:prstGeom prst="rect">
            <a:avLst/>
          </a:prstGeom>
          <a:solidFill>
            <a:srgbClr val="D7796B"/>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rgbClr val="D7796B"/>
              </a:solidFill>
              <a:latin typeface="Georgia"/>
              <a:ea typeface="+mn-ea"/>
              <a:cs typeface="Georgia"/>
            </a:endParaRPr>
          </a:p>
        </p:txBody>
      </p:sp>
      <p:sp>
        <p:nvSpPr>
          <p:cNvPr id="241" name="Rectangle 240"/>
          <p:cNvSpPr>
            <a:spLocks noChangeArrowheads="1"/>
          </p:cNvSpPr>
          <p:nvPr/>
        </p:nvSpPr>
        <p:spPr bwMode="auto">
          <a:xfrm>
            <a:off x="312738" y="159924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42" name="Quad Arrow 241"/>
          <p:cNvSpPr/>
          <p:nvPr/>
        </p:nvSpPr>
        <p:spPr>
          <a:xfrm>
            <a:off x="8385175" y="160432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3" name="Rounded Rectangle 242"/>
          <p:cNvSpPr/>
          <p:nvPr/>
        </p:nvSpPr>
        <p:spPr>
          <a:xfrm>
            <a:off x="6184901" y="16176107"/>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4" name="Oval 243"/>
          <p:cNvSpPr/>
          <p:nvPr/>
        </p:nvSpPr>
        <p:spPr>
          <a:xfrm>
            <a:off x="6337300" y="161131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5" name="Oval 244"/>
          <p:cNvSpPr/>
          <p:nvPr/>
        </p:nvSpPr>
        <p:spPr>
          <a:xfrm>
            <a:off x="6400800" y="161623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6" name="Rectangle 245"/>
          <p:cNvSpPr/>
          <p:nvPr/>
        </p:nvSpPr>
        <p:spPr>
          <a:xfrm>
            <a:off x="568325"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7" name="Rectangle 246"/>
          <p:cNvSpPr/>
          <p:nvPr/>
        </p:nvSpPr>
        <p:spPr>
          <a:xfrm>
            <a:off x="804863"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8" name="Rectangle 247"/>
          <p:cNvSpPr/>
          <p:nvPr/>
        </p:nvSpPr>
        <p:spPr>
          <a:xfrm>
            <a:off x="1047750"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9" name="Rounded Rectangle 248"/>
          <p:cNvSpPr>
            <a:spLocks noChangeArrowheads="1"/>
          </p:cNvSpPr>
          <p:nvPr/>
        </p:nvSpPr>
        <p:spPr bwMode="auto">
          <a:xfrm>
            <a:off x="2241550" y="112918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0" name="Rounded Rectangle 249"/>
          <p:cNvSpPr/>
          <p:nvPr/>
        </p:nvSpPr>
        <p:spPr>
          <a:xfrm>
            <a:off x="2298700" y="113426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52" name="Rectangle 251"/>
          <p:cNvSpPr/>
          <p:nvPr/>
        </p:nvSpPr>
        <p:spPr>
          <a:xfrm>
            <a:off x="312738" y="16538575"/>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53" name="Rectangle 252"/>
          <p:cNvSpPr>
            <a:spLocks noChangeArrowheads="1"/>
          </p:cNvSpPr>
          <p:nvPr/>
        </p:nvSpPr>
        <p:spPr bwMode="auto">
          <a:xfrm>
            <a:off x="568325" y="16775113"/>
            <a:ext cx="1431925" cy="900112"/>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4" name="Rectangle 253"/>
          <p:cNvSpPr>
            <a:spLocks noChangeArrowheads="1"/>
          </p:cNvSpPr>
          <p:nvPr/>
        </p:nvSpPr>
        <p:spPr bwMode="auto">
          <a:xfrm>
            <a:off x="568325" y="17922875"/>
            <a:ext cx="1431925"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5" name="Rectangle 254"/>
          <p:cNvSpPr>
            <a:spLocks noChangeArrowheads="1"/>
          </p:cNvSpPr>
          <p:nvPr/>
        </p:nvSpPr>
        <p:spPr bwMode="auto">
          <a:xfrm>
            <a:off x="568325" y="19061113"/>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6" name="Rectangle 255"/>
          <p:cNvSpPr>
            <a:spLocks noChangeArrowheads="1"/>
          </p:cNvSpPr>
          <p:nvPr/>
        </p:nvSpPr>
        <p:spPr bwMode="auto">
          <a:xfrm>
            <a:off x="568325" y="20235863"/>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7" name="Rectangle 256"/>
          <p:cNvSpPr>
            <a:spLocks noChangeArrowheads="1"/>
          </p:cNvSpPr>
          <p:nvPr/>
        </p:nvSpPr>
        <p:spPr bwMode="auto">
          <a:xfrm>
            <a:off x="2701925" y="16775113"/>
            <a:ext cx="5762625" cy="4360862"/>
          </a:xfrm>
          <a:prstGeom prst="rect">
            <a:avLst/>
          </a:prstGeom>
          <a:solidFill>
            <a:srgbClr val="F5C18D"/>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8" name="Rectangle 257"/>
          <p:cNvSpPr>
            <a:spLocks noChangeArrowheads="1"/>
          </p:cNvSpPr>
          <p:nvPr/>
        </p:nvSpPr>
        <p:spPr bwMode="auto">
          <a:xfrm>
            <a:off x="312738" y="21475700"/>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9" name="Quad Arrow 258"/>
          <p:cNvSpPr/>
          <p:nvPr/>
        </p:nvSpPr>
        <p:spPr>
          <a:xfrm>
            <a:off x="8385175" y="21526500"/>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0" name="Rounded Rectangle 259"/>
          <p:cNvSpPr/>
          <p:nvPr/>
        </p:nvSpPr>
        <p:spPr>
          <a:xfrm>
            <a:off x="6184901" y="2165977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1" name="Oval 260"/>
          <p:cNvSpPr/>
          <p:nvPr/>
        </p:nvSpPr>
        <p:spPr>
          <a:xfrm>
            <a:off x="6337300" y="21596350"/>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2" name="Oval 261"/>
          <p:cNvSpPr/>
          <p:nvPr/>
        </p:nvSpPr>
        <p:spPr>
          <a:xfrm>
            <a:off x="6400800" y="21645563"/>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3" name="Rectangle 262"/>
          <p:cNvSpPr/>
          <p:nvPr/>
        </p:nvSpPr>
        <p:spPr>
          <a:xfrm>
            <a:off x="568325"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4" name="Rectangle 263"/>
          <p:cNvSpPr/>
          <p:nvPr/>
        </p:nvSpPr>
        <p:spPr>
          <a:xfrm>
            <a:off x="804863"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5" name="Rectangle 264"/>
          <p:cNvSpPr/>
          <p:nvPr/>
        </p:nvSpPr>
        <p:spPr>
          <a:xfrm>
            <a:off x="1047750"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6" name="Rounded Rectangle 265"/>
          <p:cNvSpPr>
            <a:spLocks noChangeArrowheads="1"/>
          </p:cNvSpPr>
          <p:nvPr/>
        </p:nvSpPr>
        <p:spPr bwMode="auto">
          <a:xfrm>
            <a:off x="2241550" y="16775113"/>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67" name="Rounded Rectangle 266"/>
          <p:cNvSpPr/>
          <p:nvPr/>
        </p:nvSpPr>
        <p:spPr>
          <a:xfrm>
            <a:off x="2298700" y="16825913"/>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12" name="Rectangle 311"/>
          <p:cNvSpPr>
            <a:spLocks noChangeArrowheads="1"/>
          </p:cNvSpPr>
          <p:nvPr/>
        </p:nvSpPr>
        <p:spPr bwMode="auto">
          <a:xfrm>
            <a:off x="3162300" y="13382625"/>
            <a:ext cx="2281238"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10" name="TextBox 150"/>
          <p:cNvSpPr txBox="1">
            <a:spLocks noChangeArrowheads="1"/>
          </p:cNvSpPr>
          <p:nvPr/>
        </p:nvSpPr>
        <p:spPr bwMode="auto">
          <a:xfrm>
            <a:off x="3267075" y="13642975"/>
            <a:ext cx="202723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By learning to use the three key elements of PowerPoint – text, picture, and shape – you can create high-quality infographics. Throughout this template, you’</a:t>
            </a:r>
            <a:r>
              <a:rPr lang="en-US" altLang="ja-JP" sz="1000">
                <a:solidFill>
                  <a:srgbClr val="3E2735"/>
                </a:solidFill>
                <a:latin typeface="Georgia" panose="02040502050405020303" pitchFamily="18" charset="0"/>
              </a:rPr>
              <a:t>ll learn a number of ways to use these three elements to create your graphics.</a:t>
            </a:r>
            <a:endParaRPr lang="en-US" altLang="en-US" sz="1000">
              <a:solidFill>
                <a:srgbClr val="3E2735"/>
              </a:solidFill>
              <a:latin typeface="Georgia" panose="02040502050405020303" pitchFamily="18" charset="0"/>
            </a:endParaRPr>
          </a:p>
        </p:txBody>
      </p:sp>
      <p:sp>
        <p:nvSpPr>
          <p:cNvPr id="313" name="Rectangle 312"/>
          <p:cNvSpPr>
            <a:spLocks noChangeArrowheads="1"/>
          </p:cNvSpPr>
          <p:nvPr/>
        </p:nvSpPr>
        <p:spPr bwMode="auto">
          <a:xfrm>
            <a:off x="5694363" y="13379450"/>
            <a:ext cx="2281237"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12" name="TextBox 84"/>
          <p:cNvSpPr txBox="1">
            <a:spLocks noChangeArrowheads="1"/>
          </p:cNvSpPr>
          <p:nvPr/>
        </p:nvSpPr>
        <p:spPr bwMode="auto">
          <a:xfrm>
            <a:off x="5803900" y="13631863"/>
            <a:ext cx="20478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While there are three essential elements, there are four essential tools that you will be using to design your infographics: fill, line, effects, styles. These four elements will help build your color scheme, shape style, and font styles.</a:t>
            </a:r>
          </a:p>
        </p:txBody>
      </p:sp>
      <p:sp>
        <p:nvSpPr>
          <p:cNvPr id="372" name="Rectangle 371"/>
          <p:cNvSpPr>
            <a:spLocks noChangeArrowheads="1"/>
          </p:cNvSpPr>
          <p:nvPr/>
        </p:nvSpPr>
        <p:spPr bwMode="auto">
          <a:xfrm>
            <a:off x="3063875" y="17067213"/>
            <a:ext cx="2382838" cy="1806575"/>
          </a:xfrm>
          <a:prstGeom prst="rect">
            <a:avLst/>
          </a:prstGeom>
          <a:solidFill>
            <a:srgbClr val="3E2735"/>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3" name="Rectangle 372"/>
          <p:cNvSpPr>
            <a:spLocks noChangeArrowheads="1"/>
          </p:cNvSpPr>
          <p:nvPr/>
        </p:nvSpPr>
        <p:spPr bwMode="auto">
          <a:xfrm>
            <a:off x="5678488" y="17076738"/>
            <a:ext cx="2392362" cy="1808162"/>
          </a:xfrm>
          <a:prstGeom prst="rect">
            <a:avLst/>
          </a:prstGeom>
          <a:solidFill>
            <a:srgbClr val="D7796B"/>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4" name="Rectangle 373"/>
          <p:cNvSpPr>
            <a:spLocks noChangeArrowheads="1"/>
          </p:cNvSpPr>
          <p:nvPr/>
        </p:nvSpPr>
        <p:spPr bwMode="auto">
          <a:xfrm>
            <a:off x="3063875" y="19083338"/>
            <a:ext cx="2387600" cy="1808162"/>
          </a:xfrm>
          <a:prstGeom prst="rect">
            <a:avLst/>
          </a:prstGeom>
          <a:solidFill>
            <a:srgbClr val="8D5876"/>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5" name="Rectangle 374"/>
          <p:cNvSpPr>
            <a:spLocks noChangeArrowheads="1"/>
          </p:cNvSpPr>
          <p:nvPr/>
        </p:nvSpPr>
        <p:spPr bwMode="auto">
          <a:xfrm>
            <a:off x="5683250" y="19094450"/>
            <a:ext cx="2387600" cy="1808163"/>
          </a:xfrm>
          <a:prstGeom prst="rect">
            <a:avLst/>
          </a:prstGeom>
          <a:solidFill>
            <a:srgbClr val="FCE8C4"/>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sp>
        <p:nvSpPr>
          <p:cNvPr id="14417" name="TextBox 33"/>
          <p:cNvSpPr txBox="1">
            <a:spLocks noChangeArrowheads="1"/>
          </p:cNvSpPr>
          <p:nvPr/>
        </p:nvSpPr>
        <p:spPr bwMode="auto">
          <a:xfrm>
            <a:off x="3063875" y="17179925"/>
            <a:ext cx="238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Fill</a:t>
            </a:r>
          </a:p>
        </p:txBody>
      </p:sp>
      <p:sp>
        <p:nvSpPr>
          <p:cNvPr id="14418" name="TextBox 375"/>
          <p:cNvSpPr txBox="1">
            <a:spLocks noChangeArrowheads="1"/>
          </p:cNvSpPr>
          <p:nvPr/>
        </p:nvSpPr>
        <p:spPr bwMode="auto">
          <a:xfrm>
            <a:off x="3063875" y="19188113"/>
            <a:ext cx="2387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Effects</a:t>
            </a:r>
          </a:p>
        </p:txBody>
      </p:sp>
      <p:sp>
        <p:nvSpPr>
          <p:cNvPr id="14419" name="TextBox 376"/>
          <p:cNvSpPr txBox="1">
            <a:spLocks noChangeArrowheads="1"/>
          </p:cNvSpPr>
          <p:nvPr/>
        </p:nvSpPr>
        <p:spPr bwMode="auto">
          <a:xfrm>
            <a:off x="5678488" y="17178338"/>
            <a:ext cx="23923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Line</a:t>
            </a:r>
          </a:p>
        </p:txBody>
      </p:sp>
      <p:sp>
        <p:nvSpPr>
          <p:cNvPr id="14420" name="TextBox 377"/>
          <p:cNvSpPr txBox="1">
            <a:spLocks noChangeArrowheads="1"/>
          </p:cNvSpPr>
          <p:nvPr/>
        </p:nvSpPr>
        <p:spPr bwMode="auto">
          <a:xfrm>
            <a:off x="5688013" y="19188113"/>
            <a:ext cx="2382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Style</a:t>
            </a:r>
          </a:p>
        </p:txBody>
      </p:sp>
      <p:sp>
        <p:nvSpPr>
          <p:cNvPr id="14421" name="TextBox 88"/>
          <p:cNvSpPr txBox="1">
            <a:spLocks noChangeArrowheads="1"/>
          </p:cNvSpPr>
          <p:nvPr/>
        </p:nvSpPr>
        <p:spPr bwMode="auto">
          <a:xfrm>
            <a:off x="3205163" y="17648238"/>
            <a:ext cx="20843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FCE8C4"/>
                </a:solidFill>
                <a:latin typeface="Georgia" panose="02040502050405020303" pitchFamily="18" charset="0"/>
              </a:rPr>
              <a:t>The fill of an object or text will determine the primary color of that object or text. For example, the fill of this box is dark purple.</a:t>
            </a:r>
          </a:p>
        </p:txBody>
      </p:sp>
      <p:sp>
        <p:nvSpPr>
          <p:cNvPr id="380" name="TextBox 379"/>
          <p:cNvSpPr txBox="1"/>
          <p:nvPr/>
        </p:nvSpPr>
        <p:spPr>
          <a:xfrm>
            <a:off x="5795963" y="17579975"/>
            <a:ext cx="2154237" cy="1169988"/>
          </a:xfrm>
          <a:prstGeom prst="rect">
            <a:avLst/>
          </a:prstGeom>
          <a:noFill/>
        </p:spPr>
        <p:txBody>
          <a:bodyPr>
            <a:spAutoFit/>
          </a:bodyPr>
          <a:lstStyle/>
          <a:p>
            <a:pPr algn="ctr" fontAlgn="auto">
              <a:spcBef>
                <a:spcPts val="0"/>
              </a:spcBef>
              <a:spcAft>
                <a:spcPts val="0"/>
              </a:spcAft>
              <a:defRPr/>
            </a:pPr>
            <a:r>
              <a:rPr lang="en-US" sz="1000" dirty="0">
                <a:solidFill>
                  <a:srgbClr val="3E2735"/>
                </a:solidFill>
                <a:latin typeface="Georgia"/>
                <a:ea typeface="+mn-ea"/>
                <a:cs typeface="Georgia"/>
              </a:rPr>
              <a:t>The line of an object will determine the color of the outline surrounding an object. The line of this box is dotted yellow. You can use the line of an object to make it stand out among colored backgrounds or give it a border.</a:t>
            </a:r>
          </a:p>
        </p:txBody>
      </p:sp>
      <p:sp>
        <p:nvSpPr>
          <p:cNvPr id="14423" name="TextBox 114"/>
          <p:cNvSpPr txBox="1">
            <a:spLocks noChangeArrowheads="1"/>
          </p:cNvSpPr>
          <p:nvPr/>
        </p:nvSpPr>
        <p:spPr bwMode="auto">
          <a:xfrm>
            <a:off x="5815013" y="19615150"/>
            <a:ext cx="21351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The shape styles give you the option to choose from a number of pre-designed colors, lines, and effects that can be applied to your graphics. This can be used for objects, lines, and text.</a:t>
            </a:r>
          </a:p>
        </p:txBody>
      </p:sp>
      <p:sp>
        <p:nvSpPr>
          <p:cNvPr id="14424" name="TextBox 110"/>
          <p:cNvSpPr txBox="1">
            <a:spLocks noChangeArrowheads="1"/>
          </p:cNvSpPr>
          <p:nvPr/>
        </p:nvSpPr>
        <p:spPr bwMode="auto">
          <a:xfrm>
            <a:off x="3205163" y="19584988"/>
            <a:ext cx="21034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FCE8C4"/>
                </a:solidFill>
                <a:latin typeface="Georgia" panose="02040502050405020303" pitchFamily="18" charset="0"/>
              </a:rPr>
              <a:t>The effects will give you the ability to add some design elements to your graphics. You can work with a variety of features that include shadows, bevels, outer glows, and 3D effects.</a:t>
            </a:r>
          </a:p>
        </p:txBody>
      </p:sp>
      <p:sp>
        <p:nvSpPr>
          <p:cNvPr id="386" name="Rectangle 385"/>
          <p:cNvSpPr>
            <a:spLocks noChangeArrowheads="1"/>
          </p:cNvSpPr>
          <p:nvPr/>
        </p:nvSpPr>
        <p:spPr bwMode="auto">
          <a:xfrm>
            <a:off x="3179763" y="7296150"/>
            <a:ext cx="4813300" cy="2349500"/>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87" name="Rectangle 386"/>
          <p:cNvSpPr>
            <a:spLocks noChangeArrowheads="1"/>
          </p:cNvSpPr>
          <p:nvPr/>
        </p:nvSpPr>
        <p:spPr bwMode="auto">
          <a:xfrm>
            <a:off x="3179763" y="6154738"/>
            <a:ext cx="4813300" cy="901700"/>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84" name="Rectangle 383"/>
          <p:cNvSpPr>
            <a:spLocks noChangeArrowheads="1"/>
          </p:cNvSpPr>
          <p:nvPr/>
        </p:nvSpPr>
        <p:spPr bwMode="auto">
          <a:xfrm>
            <a:off x="3162300" y="11776075"/>
            <a:ext cx="4813300" cy="901700"/>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4" name="Rounded Rectangle 363"/>
          <p:cNvSpPr>
            <a:spLocks noChangeArrowheads="1"/>
          </p:cNvSpPr>
          <p:nvPr/>
        </p:nvSpPr>
        <p:spPr bwMode="auto">
          <a:xfrm>
            <a:off x="5975350" y="19307175"/>
            <a:ext cx="212725" cy="201613"/>
          </a:xfrm>
          <a:prstGeom prst="roundRect">
            <a:avLst>
              <a:gd name="adj" fmla="val 16667"/>
            </a:avLst>
          </a:prstGeom>
          <a:solidFill>
            <a:srgbClr val="3E2735"/>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5" name="Rounded Rectangle 364"/>
          <p:cNvSpPr>
            <a:spLocks noChangeArrowheads="1"/>
          </p:cNvSpPr>
          <p:nvPr/>
        </p:nvSpPr>
        <p:spPr bwMode="auto">
          <a:xfrm>
            <a:off x="6223000" y="19307175"/>
            <a:ext cx="212725" cy="201613"/>
          </a:xfrm>
          <a:prstGeom prst="roundRect">
            <a:avLst>
              <a:gd name="adj" fmla="val 16667"/>
            </a:avLst>
          </a:prstGeom>
          <a:solidFill>
            <a:srgbClr val="8D5876"/>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6" name="Rounded Rectangle 365"/>
          <p:cNvSpPr>
            <a:spLocks noChangeArrowheads="1"/>
          </p:cNvSpPr>
          <p:nvPr/>
        </p:nvSpPr>
        <p:spPr bwMode="auto">
          <a:xfrm>
            <a:off x="7292975" y="19307175"/>
            <a:ext cx="212725" cy="201613"/>
          </a:xfrm>
          <a:prstGeom prst="roundRect">
            <a:avLst>
              <a:gd name="adj" fmla="val 16667"/>
            </a:avLst>
          </a:prstGeom>
          <a:solidFill>
            <a:srgbClr val="D7796B"/>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7" name="Rounded Rectangle 366"/>
          <p:cNvSpPr>
            <a:spLocks noChangeArrowheads="1"/>
          </p:cNvSpPr>
          <p:nvPr/>
        </p:nvSpPr>
        <p:spPr bwMode="auto">
          <a:xfrm>
            <a:off x="7537450" y="19307175"/>
            <a:ext cx="212725" cy="201613"/>
          </a:xfrm>
          <a:prstGeom prst="roundRect">
            <a:avLst>
              <a:gd name="adj" fmla="val 16667"/>
            </a:avLst>
          </a:prstGeom>
          <a:solidFill>
            <a:srgbClr val="F5C18D"/>
          </a:solidFill>
          <a:ln w="9525">
            <a:noFill/>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grpSp>
        <p:nvGrpSpPr>
          <p:cNvPr id="14432" name="Group 35"/>
          <p:cNvGrpSpPr>
            <a:grpSpLocks/>
          </p:cNvGrpSpPr>
          <p:nvPr/>
        </p:nvGrpSpPr>
        <p:grpSpPr bwMode="auto">
          <a:xfrm>
            <a:off x="7315200" y="17229138"/>
            <a:ext cx="431800" cy="230187"/>
            <a:chOff x="-9485304" y="17499422"/>
            <a:chExt cx="1358900" cy="723900"/>
          </a:xfrm>
        </p:grpSpPr>
        <p:sp>
          <p:nvSpPr>
            <p:cNvPr id="350" name="Rectangle 349"/>
            <p:cNvSpPr/>
            <p:nvPr/>
          </p:nvSpPr>
          <p:spPr>
            <a:xfrm rot="2369033">
              <a:off x="-8606016" y="17549346"/>
              <a:ext cx="269782" cy="519212"/>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1" name="Isosceles Triangle 350"/>
            <p:cNvSpPr/>
            <p:nvPr/>
          </p:nvSpPr>
          <p:spPr>
            <a:xfrm rot="13169033">
              <a:off x="-8850816" y="18003655"/>
              <a:ext cx="269782" cy="204691"/>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2" name="Rectangle 351"/>
            <p:cNvSpPr/>
            <p:nvPr/>
          </p:nvSpPr>
          <p:spPr>
            <a:xfrm rot="2369033">
              <a:off x="-8546064" y="17499422"/>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3" name="Rectangle 352"/>
            <p:cNvSpPr/>
            <p:nvPr/>
          </p:nvSpPr>
          <p:spPr>
            <a:xfrm rot="2369033">
              <a:off x="-8486113" y="17549346"/>
              <a:ext cx="34973" cy="519212"/>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4" name="Rectangle 353"/>
            <p:cNvSpPr/>
            <p:nvPr/>
          </p:nvSpPr>
          <p:spPr>
            <a:xfrm rot="2369033">
              <a:off x="-8426161" y="17599270"/>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5" name="Round Same Side Corner Rectangle 354"/>
            <p:cNvSpPr/>
            <p:nvPr/>
          </p:nvSpPr>
          <p:spPr>
            <a:xfrm rot="2369033">
              <a:off x="-8391188" y="17504413"/>
              <a:ext cx="264784" cy="9984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6" name="Rectangle 355"/>
            <p:cNvSpPr/>
            <p:nvPr/>
          </p:nvSpPr>
          <p:spPr>
            <a:xfrm>
              <a:off x="-9485304" y="18173398"/>
              <a:ext cx="679450" cy="49924"/>
            </a:xfrm>
            <a:prstGeom prst="rect">
              <a:avLst/>
            </a:prstGeom>
            <a:solidFill>
              <a:srgbClr val="3E2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3E2735"/>
                </a:solidFill>
                <a:latin typeface="Georgia"/>
                <a:cs typeface="Georgia"/>
              </a:endParaRPr>
            </a:p>
          </p:txBody>
        </p:sp>
      </p:grpSp>
      <p:grpSp>
        <p:nvGrpSpPr>
          <p:cNvPr id="14433" name="Group 40"/>
          <p:cNvGrpSpPr>
            <a:grpSpLocks/>
          </p:cNvGrpSpPr>
          <p:nvPr/>
        </p:nvGrpSpPr>
        <p:grpSpPr bwMode="auto">
          <a:xfrm>
            <a:off x="3519488" y="17264063"/>
            <a:ext cx="227012" cy="239712"/>
            <a:chOff x="-13747741" y="17342260"/>
            <a:chExt cx="784225" cy="831850"/>
          </a:xfrm>
        </p:grpSpPr>
        <p:sp>
          <p:nvSpPr>
            <p:cNvPr id="344" name="Arc 343"/>
            <p:cNvSpPr/>
            <p:nvPr/>
          </p:nvSpPr>
          <p:spPr>
            <a:xfrm>
              <a:off x="-13473536" y="17755430"/>
              <a:ext cx="510020" cy="418680"/>
            </a:xfrm>
            <a:prstGeom prst="arc">
              <a:avLst/>
            </a:prstGeom>
            <a:ln>
              <a:solidFill>
                <a:srgbClr val="FFFFFF"/>
              </a:solid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800">
                <a:solidFill>
                  <a:srgbClr val="FFFFFF"/>
                </a:solidFill>
                <a:latin typeface="Georgia"/>
                <a:cs typeface="Georgia"/>
              </a:endParaRPr>
            </a:p>
          </p:txBody>
        </p:sp>
        <p:sp>
          <p:nvSpPr>
            <p:cNvPr id="345" name="Rounded Rectangle 344"/>
            <p:cNvSpPr>
              <a:spLocks noChangeArrowheads="1"/>
            </p:cNvSpPr>
            <p:nvPr/>
          </p:nvSpPr>
          <p:spPr bwMode="auto">
            <a:xfrm>
              <a:off x="-13473536" y="17342260"/>
              <a:ext cx="54841" cy="220358"/>
            </a:xfrm>
            <a:prstGeom prst="roundRect">
              <a:avLst>
                <a:gd name="adj" fmla="val 16667"/>
              </a:avLst>
            </a:prstGeom>
            <a:solidFill>
              <a:srgbClr val="7F7F7F"/>
            </a:solidFill>
            <a:ln w="9525">
              <a:solidFill>
                <a:srgbClr val="FFFFFF"/>
              </a:solidFill>
              <a:round/>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46" name="Rectangle 345"/>
            <p:cNvSpPr/>
            <p:nvPr/>
          </p:nvSpPr>
          <p:spPr>
            <a:xfrm rot="2291069">
              <a:off x="-13747741" y="17524054"/>
              <a:ext cx="499052" cy="556406"/>
            </a:xfrm>
            <a:prstGeom prst="rect">
              <a:avLst/>
            </a:prstGeom>
            <a:solidFill>
              <a:srgbClr val="FCE8C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47" name="Rectangle 346"/>
            <p:cNvSpPr/>
            <p:nvPr/>
          </p:nvSpPr>
          <p:spPr>
            <a:xfrm rot="2291069">
              <a:off x="-13698386" y="17639743"/>
              <a:ext cx="499055" cy="187304"/>
            </a:xfrm>
            <a:prstGeom prst="rect">
              <a:avLst/>
            </a:prstGeom>
            <a:solidFill>
              <a:srgbClr val="D7796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sp>
        <p:nvSpPr>
          <p:cNvPr id="307" name="TextBox 306"/>
          <p:cNvSpPr txBox="1"/>
          <p:nvPr/>
        </p:nvSpPr>
        <p:spPr>
          <a:xfrm>
            <a:off x="2701925" y="11852275"/>
            <a:ext cx="5762625" cy="676275"/>
          </a:xfrm>
          <a:prstGeom prst="rect">
            <a:avLst/>
          </a:prstGeom>
          <a:noFill/>
        </p:spPr>
        <p:txBody>
          <a:bodyPr>
            <a:spAutoFit/>
          </a:bodyPr>
          <a:lstStyle/>
          <a:p>
            <a:pPr algn="ctr" fontAlgn="auto">
              <a:spcBef>
                <a:spcPts val="0"/>
              </a:spcBef>
              <a:spcAft>
                <a:spcPts val="0"/>
              </a:spcAft>
              <a:defRPr/>
            </a:pPr>
            <a:r>
              <a:rPr lang="en-US" sz="1800" dirty="0">
                <a:solidFill>
                  <a:srgbClr val="3E2735"/>
                </a:solidFill>
                <a:latin typeface="Georgia"/>
                <a:ea typeface="+mn-ea"/>
                <a:cs typeface="Georgia"/>
              </a:rPr>
              <a:t>The Essential</a:t>
            </a:r>
          </a:p>
          <a:p>
            <a:pPr algn="ctr" fontAlgn="auto">
              <a:spcBef>
                <a:spcPts val="0"/>
              </a:spcBef>
              <a:spcAft>
                <a:spcPts val="0"/>
              </a:spcAft>
              <a:defRPr/>
            </a:pPr>
            <a:r>
              <a:rPr lang="en-US" sz="2000" b="1" dirty="0">
                <a:solidFill>
                  <a:srgbClr val="3E2735"/>
                </a:solidFill>
                <a:latin typeface="Georgia"/>
                <a:ea typeface="+mn-ea"/>
                <a:cs typeface="Georgia"/>
              </a:rPr>
              <a:t>PowerPoint Tools &amp; Elements</a:t>
            </a:r>
          </a:p>
        </p:txBody>
      </p:sp>
      <p:sp>
        <p:nvSpPr>
          <p:cNvPr id="385" name="Rectangle 384"/>
          <p:cNvSpPr>
            <a:spLocks noChangeArrowheads="1"/>
          </p:cNvSpPr>
          <p:nvPr/>
        </p:nvSpPr>
        <p:spPr bwMode="auto">
          <a:xfrm>
            <a:off x="3248025" y="938213"/>
            <a:ext cx="4646613" cy="3167062"/>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0" name="TextBox 29"/>
          <p:cNvSpPr txBox="1"/>
          <p:nvPr/>
        </p:nvSpPr>
        <p:spPr>
          <a:xfrm>
            <a:off x="3248025" y="1622425"/>
            <a:ext cx="4651375" cy="2308324"/>
          </a:xfrm>
          <a:prstGeom prst="rect">
            <a:avLst/>
          </a:prstGeom>
          <a:noFill/>
        </p:spPr>
        <p:txBody>
          <a:bodyPr>
            <a:spAutoFit/>
          </a:bodyPr>
          <a:lstStyle/>
          <a:p>
            <a:pPr algn="ctr" fontAlgn="auto">
              <a:spcBef>
                <a:spcPts val="0"/>
              </a:spcBef>
              <a:spcAft>
                <a:spcPts val="0"/>
              </a:spcAft>
              <a:defRPr/>
            </a:pPr>
            <a:r>
              <a:rPr lang="en-US" sz="3600" b="1" dirty="0">
                <a:solidFill>
                  <a:srgbClr val="3E2735"/>
                </a:solidFill>
                <a:latin typeface="Georgia"/>
                <a:ea typeface="+mn-ea"/>
                <a:cs typeface="Georgia"/>
              </a:rPr>
              <a:t>How to Create</a:t>
            </a:r>
          </a:p>
          <a:p>
            <a:pPr algn="ctr" fontAlgn="auto">
              <a:spcBef>
                <a:spcPts val="0"/>
              </a:spcBef>
              <a:spcAft>
                <a:spcPts val="0"/>
              </a:spcAft>
              <a:defRPr/>
            </a:pPr>
            <a:r>
              <a:rPr lang="en-US" sz="3600" b="1" dirty="0">
                <a:solidFill>
                  <a:srgbClr val="D7796B"/>
                </a:solidFill>
                <a:latin typeface="Lucida Sans Unicode"/>
                <a:ea typeface="+mn-ea"/>
                <a:cs typeface="Lucida Sans Unicode"/>
              </a:rPr>
              <a:t>INFOGRAPHICS</a:t>
            </a:r>
          </a:p>
          <a:p>
            <a:pPr algn="ctr" fontAlgn="auto">
              <a:spcBef>
                <a:spcPts val="0"/>
              </a:spcBef>
              <a:spcAft>
                <a:spcPts val="0"/>
              </a:spcAft>
              <a:defRPr/>
            </a:pPr>
            <a:r>
              <a:rPr lang="en-US" sz="3600" b="1" dirty="0">
                <a:solidFill>
                  <a:srgbClr val="3E2735"/>
                </a:solidFill>
                <a:latin typeface="Georgia"/>
                <a:ea typeface="+mn-ea"/>
                <a:cs typeface="Georgia"/>
              </a:rPr>
              <a:t>In PowerPoint</a:t>
            </a:r>
          </a:p>
          <a:p>
            <a:pPr algn="ctr" fontAlgn="auto">
              <a:spcBef>
                <a:spcPts val="0"/>
              </a:spcBef>
              <a:spcAft>
                <a:spcPts val="0"/>
              </a:spcAft>
              <a:defRPr/>
            </a:pPr>
            <a:r>
              <a:rPr lang="en-US" sz="3600" b="1" dirty="0">
                <a:solidFill>
                  <a:srgbClr val="3E2735"/>
                </a:solidFill>
                <a:latin typeface="Georgia"/>
                <a:ea typeface="+mn-ea"/>
                <a:cs typeface="Georgia"/>
              </a:rPr>
              <a:t>(</a:t>
            </a:r>
            <a:r>
              <a:rPr lang="en-US" sz="3600" b="1">
                <a:solidFill>
                  <a:srgbClr val="3E2735"/>
                </a:solidFill>
                <a:latin typeface="Georgia"/>
                <a:ea typeface="+mn-ea"/>
                <a:cs typeface="Georgia"/>
              </a:rPr>
              <a:t>instruction slide)</a:t>
            </a:r>
            <a:endParaRPr lang="en-US" sz="3600" b="1" dirty="0">
              <a:solidFill>
                <a:srgbClr val="3E2735"/>
              </a:solidFill>
              <a:latin typeface="Georgia"/>
              <a:ea typeface="+mn-ea"/>
              <a:cs typeface="Georgia"/>
            </a:endParaRPr>
          </a:p>
        </p:txBody>
      </p:sp>
      <p:sp>
        <p:nvSpPr>
          <p:cNvPr id="14437" name="TextBox 40"/>
          <p:cNvSpPr txBox="1">
            <a:spLocks noChangeArrowheads="1"/>
          </p:cNvSpPr>
          <p:nvPr/>
        </p:nvSpPr>
        <p:spPr bwMode="auto">
          <a:xfrm>
            <a:off x="3340100" y="7499350"/>
            <a:ext cx="4421188" cy="209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dirty="0">
                <a:solidFill>
                  <a:srgbClr val="3E2735"/>
                </a:solidFill>
                <a:latin typeface="Georgia" panose="02040502050405020303" pitchFamily="18" charset="0"/>
              </a:rPr>
              <a:t>Infographics are a powerful tool that companies and marketers can use to capture the attention of their target audiences. In fact, according to </a:t>
            </a:r>
            <a:r>
              <a:rPr lang="en-US" altLang="en-US" sz="1000" dirty="0" err="1">
                <a:solidFill>
                  <a:srgbClr val="3E2735"/>
                </a:solidFill>
                <a:latin typeface="Georgia" panose="02040502050405020303" pitchFamily="18" charset="0"/>
              </a:rPr>
              <a:t>AnsonAlex</a:t>
            </a:r>
            <a:r>
              <a:rPr lang="en-US" altLang="en-US" sz="1000" dirty="0">
                <a:solidFill>
                  <a:srgbClr val="3E2735"/>
                </a:solidFill>
                <a:latin typeface="Georgia" panose="02040502050405020303" pitchFamily="18" charset="0"/>
              </a:rPr>
              <a:t>, publishers who use infographics grow an average of 12% more in traffic than those who don’</a:t>
            </a:r>
            <a:r>
              <a:rPr lang="en-US" altLang="ja-JP" sz="1000" dirty="0">
                <a:solidFill>
                  <a:srgbClr val="3E2735"/>
                </a:solidFill>
                <a:latin typeface="Georgia" panose="02040502050405020303" pitchFamily="18" charset="0"/>
              </a:rPr>
              <a:t>t. Infographics allow you to present what would normally be hard-to-digest information, in a way that readers can enjoy and understand. The problem lies in finding the time and resources to do so.</a:t>
            </a:r>
          </a:p>
          <a:p>
            <a:pPr eaLnBrk="1" hangingPunct="1"/>
            <a:endParaRPr lang="en-US" altLang="en-US" sz="1000" dirty="0">
              <a:solidFill>
                <a:srgbClr val="3E2735"/>
              </a:solidFill>
              <a:latin typeface="Georgia" panose="02040502050405020303" pitchFamily="18" charset="0"/>
            </a:endParaRPr>
          </a:p>
          <a:p>
            <a:pPr eaLnBrk="1" hangingPunct="1"/>
            <a:r>
              <a:rPr lang="en-US" altLang="en-US" sz="1000" dirty="0">
                <a:solidFill>
                  <a:srgbClr val="3E2735"/>
                </a:solidFill>
                <a:latin typeface="Georgia" panose="02040502050405020303" pitchFamily="18" charset="0"/>
              </a:rPr>
              <a:t>That’</a:t>
            </a:r>
            <a:r>
              <a:rPr lang="en-US" altLang="ja-JP" sz="1000" dirty="0">
                <a:solidFill>
                  <a:srgbClr val="3E2735"/>
                </a:solidFill>
                <a:latin typeface="Georgia" panose="02040502050405020303" pitchFamily="18" charset="0"/>
              </a:rPr>
              <a:t>s why we’ve created fully customizable templates that will give you the inspiration and foundation you need to build your own infographics right in PowerPoint. But first, let</a:t>
            </a:r>
            <a:r>
              <a:rPr lang="en-US" altLang="en-US" sz="1000" dirty="0">
                <a:solidFill>
                  <a:srgbClr val="3E2735"/>
                </a:solidFill>
                <a:latin typeface="Georgia" panose="02040502050405020303" pitchFamily="18" charset="0"/>
              </a:rPr>
              <a:t>’</a:t>
            </a:r>
            <a:r>
              <a:rPr lang="en-US" altLang="ja-JP" sz="1000" dirty="0">
                <a:solidFill>
                  <a:srgbClr val="3E2735"/>
                </a:solidFill>
                <a:latin typeface="Georgia" panose="02040502050405020303" pitchFamily="18" charset="0"/>
              </a:rPr>
              <a:t>s dive into some tools you can use to customize these templates. </a:t>
            </a:r>
          </a:p>
          <a:p>
            <a:pPr eaLnBrk="1" hangingPunct="1"/>
            <a:endParaRPr lang="en-US" altLang="en-US" sz="1000" dirty="0">
              <a:solidFill>
                <a:schemeClr val="bg1"/>
              </a:solidFill>
              <a:latin typeface="Georgia" panose="02040502050405020303" pitchFamily="18" charset="0"/>
            </a:endParaRPr>
          </a:p>
        </p:txBody>
      </p:sp>
      <p:sp>
        <p:nvSpPr>
          <p:cNvPr id="14438" name="TextBox 35"/>
          <p:cNvSpPr txBox="1">
            <a:spLocks noChangeArrowheads="1"/>
          </p:cNvSpPr>
          <p:nvPr/>
        </p:nvSpPr>
        <p:spPr bwMode="auto">
          <a:xfrm>
            <a:off x="2701925" y="6383338"/>
            <a:ext cx="5762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b="1">
                <a:solidFill>
                  <a:srgbClr val="3E2735"/>
                </a:solidFill>
                <a:latin typeface="Georgia" panose="02040502050405020303" pitchFamily="18" charset="0"/>
              </a:rPr>
              <a:t>About These Templates</a:t>
            </a:r>
          </a:p>
        </p:txBody>
      </p:sp>
      <p:cxnSp>
        <p:nvCxnSpPr>
          <p:cNvPr id="44" name="Straight Connector 43"/>
          <p:cNvCxnSpPr/>
          <p:nvPr/>
        </p:nvCxnSpPr>
        <p:spPr>
          <a:xfrm>
            <a:off x="3225800" y="1297940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p:nvCxnSpPr>
        <p:spPr>
          <a:xfrm>
            <a:off x="3225800" y="1306830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sp>
        <p:nvSpPr>
          <p:cNvPr id="389" name="Rectangle 388"/>
          <p:cNvSpPr/>
          <p:nvPr/>
        </p:nvSpPr>
        <p:spPr>
          <a:xfrm>
            <a:off x="306388" y="21997988"/>
            <a:ext cx="8493125"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0" name="Rectangle 389"/>
          <p:cNvSpPr>
            <a:spLocks noChangeArrowheads="1"/>
          </p:cNvSpPr>
          <p:nvPr/>
        </p:nvSpPr>
        <p:spPr bwMode="auto">
          <a:xfrm>
            <a:off x="561975" y="22234525"/>
            <a:ext cx="1431925"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1" name="Rectangle 390"/>
          <p:cNvSpPr>
            <a:spLocks noChangeArrowheads="1"/>
          </p:cNvSpPr>
          <p:nvPr/>
        </p:nvSpPr>
        <p:spPr bwMode="auto">
          <a:xfrm>
            <a:off x="561975" y="23382288"/>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2" name="Rectangle 391"/>
          <p:cNvSpPr>
            <a:spLocks noChangeArrowheads="1"/>
          </p:cNvSpPr>
          <p:nvPr/>
        </p:nvSpPr>
        <p:spPr bwMode="auto">
          <a:xfrm>
            <a:off x="561975" y="24520525"/>
            <a:ext cx="1431925" cy="900113"/>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3" name="Rectangle 392"/>
          <p:cNvSpPr>
            <a:spLocks noChangeArrowheads="1"/>
          </p:cNvSpPr>
          <p:nvPr/>
        </p:nvSpPr>
        <p:spPr bwMode="auto">
          <a:xfrm>
            <a:off x="561975" y="25695275"/>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4" name="Rectangle 393"/>
          <p:cNvSpPr>
            <a:spLocks noChangeArrowheads="1"/>
          </p:cNvSpPr>
          <p:nvPr/>
        </p:nvSpPr>
        <p:spPr bwMode="auto">
          <a:xfrm>
            <a:off x="2695575" y="22234525"/>
            <a:ext cx="5762625" cy="4360863"/>
          </a:xfrm>
          <a:prstGeom prst="rect">
            <a:avLst/>
          </a:prstGeom>
          <a:solidFill>
            <a:srgbClr val="FCE8C4"/>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5" name="Rectangle 394"/>
          <p:cNvSpPr>
            <a:spLocks noChangeArrowheads="1"/>
          </p:cNvSpPr>
          <p:nvPr/>
        </p:nvSpPr>
        <p:spPr bwMode="auto">
          <a:xfrm>
            <a:off x="306388" y="26935113"/>
            <a:ext cx="8493125"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6" name="Quad Arrow 395"/>
          <p:cNvSpPr/>
          <p:nvPr/>
        </p:nvSpPr>
        <p:spPr>
          <a:xfrm>
            <a:off x="8378825" y="26985913"/>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7" name="Rounded Rectangle 396"/>
          <p:cNvSpPr/>
          <p:nvPr/>
        </p:nvSpPr>
        <p:spPr>
          <a:xfrm>
            <a:off x="6178222" y="27118035"/>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8" name="Oval 397"/>
          <p:cNvSpPr/>
          <p:nvPr/>
        </p:nvSpPr>
        <p:spPr>
          <a:xfrm>
            <a:off x="6330950" y="27055763"/>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9" name="Oval 398"/>
          <p:cNvSpPr/>
          <p:nvPr/>
        </p:nvSpPr>
        <p:spPr>
          <a:xfrm>
            <a:off x="6394450" y="27104975"/>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0" name="Rectangle 399"/>
          <p:cNvSpPr/>
          <p:nvPr/>
        </p:nvSpPr>
        <p:spPr>
          <a:xfrm>
            <a:off x="561975"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1" name="Rectangle 400"/>
          <p:cNvSpPr/>
          <p:nvPr/>
        </p:nvSpPr>
        <p:spPr>
          <a:xfrm>
            <a:off x="798513"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2" name="Rectangle 401"/>
          <p:cNvSpPr/>
          <p:nvPr/>
        </p:nvSpPr>
        <p:spPr>
          <a:xfrm>
            <a:off x="1041400"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3" name="Rounded Rectangle 402"/>
          <p:cNvSpPr>
            <a:spLocks noChangeArrowheads="1"/>
          </p:cNvSpPr>
          <p:nvPr/>
        </p:nvSpPr>
        <p:spPr bwMode="auto">
          <a:xfrm>
            <a:off x="2235200" y="22234525"/>
            <a:ext cx="171450" cy="4360863"/>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404" name="Rounded Rectangle 403"/>
          <p:cNvSpPr/>
          <p:nvPr/>
        </p:nvSpPr>
        <p:spPr>
          <a:xfrm>
            <a:off x="2292350" y="22285325"/>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nvGrpSpPr>
          <p:cNvPr id="14459" name="Group 2"/>
          <p:cNvGrpSpPr>
            <a:grpSpLocks/>
          </p:cNvGrpSpPr>
          <p:nvPr/>
        </p:nvGrpSpPr>
        <p:grpSpPr bwMode="auto">
          <a:xfrm>
            <a:off x="3324225" y="25578691"/>
            <a:ext cx="735013" cy="727075"/>
            <a:chOff x="2995082" y="22565951"/>
            <a:chExt cx="1730375" cy="1716087"/>
          </a:xfrm>
        </p:grpSpPr>
        <p:sp>
          <p:nvSpPr>
            <p:cNvPr id="268" name="Rectangle 267"/>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9" name="Round Same Side Corner Rectangle 268"/>
            <p:cNvSpPr/>
            <p:nvPr/>
          </p:nvSpPr>
          <p:spPr>
            <a:xfrm flipV="1">
              <a:off x="3181947" y="22565951"/>
              <a:ext cx="1352906" cy="910499"/>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0" name="Round Same Side Corner Rectangle 269"/>
            <p:cNvSpPr/>
            <p:nvPr/>
          </p:nvSpPr>
          <p:spPr>
            <a:xfrm>
              <a:off x="3271643" y="23551388"/>
              <a:ext cx="1162304" cy="730650"/>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1" name="Rectangle 270"/>
            <p:cNvSpPr/>
            <p:nvPr/>
          </p:nvSpPr>
          <p:spPr>
            <a:xfrm>
              <a:off x="3424874" y="23776203"/>
              <a:ext cx="175652" cy="5058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2" name="Rectangle 271"/>
            <p:cNvSpPr/>
            <p:nvPr/>
          </p:nvSpPr>
          <p:spPr>
            <a:xfrm>
              <a:off x="3372551" y="22790766"/>
              <a:ext cx="979175"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3" name="Rectangle 272"/>
            <p:cNvSpPr/>
            <p:nvPr/>
          </p:nvSpPr>
          <p:spPr>
            <a:xfrm>
              <a:off x="3372551" y="22944388"/>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4" name="Rectangle 273"/>
            <p:cNvSpPr/>
            <p:nvPr/>
          </p:nvSpPr>
          <p:spPr>
            <a:xfrm>
              <a:off x="3368813" y="23109252"/>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275" name="Rectangle 274"/>
          <p:cNvSpPr>
            <a:spLocks noChangeArrowheads="1"/>
          </p:cNvSpPr>
          <p:nvPr/>
        </p:nvSpPr>
        <p:spPr bwMode="auto">
          <a:xfrm>
            <a:off x="3162300" y="22810788"/>
            <a:ext cx="4941888" cy="757237"/>
          </a:xfrm>
          <a:prstGeom prst="rect">
            <a:avLst/>
          </a:prstGeom>
          <a:solidFill>
            <a:srgbClr val="D7796B"/>
          </a:solidFill>
          <a:ln w="76200" cap="rnd">
            <a:solidFill>
              <a:srgbClr val="3E2735"/>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61" name="TextBox 35"/>
          <p:cNvSpPr txBox="1">
            <a:spLocks noChangeArrowheads="1"/>
          </p:cNvSpPr>
          <p:nvPr/>
        </p:nvSpPr>
        <p:spPr bwMode="auto">
          <a:xfrm>
            <a:off x="3162300" y="22904450"/>
            <a:ext cx="4941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2800" b="1">
                <a:solidFill>
                  <a:srgbClr val="3E2735"/>
                </a:solidFill>
                <a:latin typeface="Georgia" panose="02040502050405020303" pitchFamily="18" charset="0"/>
              </a:rPr>
              <a:t>Saving Your Infographic</a:t>
            </a:r>
          </a:p>
        </p:txBody>
      </p:sp>
      <p:sp>
        <p:nvSpPr>
          <p:cNvPr id="14462" name="TextBox 198"/>
          <p:cNvSpPr txBox="1">
            <a:spLocks noChangeArrowheads="1"/>
          </p:cNvSpPr>
          <p:nvPr/>
        </p:nvSpPr>
        <p:spPr bwMode="auto">
          <a:xfrm>
            <a:off x="3161972" y="23597065"/>
            <a:ext cx="4902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200" dirty="0">
                <a:solidFill>
                  <a:srgbClr val="3E2735"/>
                </a:solidFill>
                <a:latin typeface="Georgia" panose="02040502050405020303" pitchFamily="18" charset="0"/>
              </a:rPr>
              <a:t>Once your infographic is ready, you’</a:t>
            </a:r>
            <a:r>
              <a:rPr lang="en-US" altLang="ja-JP" sz="1200" dirty="0">
                <a:solidFill>
                  <a:srgbClr val="3E2735"/>
                </a:solidFill>
                <a:latin typeface="Georgia" panose="02040502050405020303" pitchFamily="18" charset="0"/>
              </a:rPr>
              <a:t>ll need to save the PowerPoint slide as an image.</a:t>
            </a:r>
          </a:p>
          <a:p>
            <a:pPr eaLnBrk="1" hangingPunct="1"/>
            <a:r>
              <a:rPr lang="en-US" altLang="ja-JP" sz="1200" b="1" dirty="0">
                <a:solidFill>
                  <a:srgbClr val="3E2735"/>
                </a:solidFill>
                <a:latin typeface="Georgia" panose="02040502050405020303" pitchFamily="18" charset="0"/>
              </a:rPr>
              <a:t> Simply go to File </a:t>
            </a:r>
            <a:r>
              <a:rPr lang="en-US" altLang="ja-JP" sz="1200" b="1" dirty="0">
                <a:solidFill>
                  <a:srgbClr val="3E2735"/>
                </a:solidFill>
                <a:latin typeface="Georgia" panose="02040502050405020303" pitchFamily="18" charset="0"/>
                <a:sym typeface="Wingdings" panose="05000000000000000000" pitchFamily="2" charset="2"/>
              </a:rPr>
              <a:t> Save As and select PNG (Portable Network Graphics).</a:t>
            </a:r>
          </a:p>
          <a:p>
            <a:pPr eaLnBrk="1" hangingPunct="1"/>
            <a:r>
              <a:rPr lang="en-US" altLang="ja-JP" sz="1200" b="1" dirty="0">
                <a:solidFill>
                  <a:srgbClr val="3E2735"/>
                </a:solidFill>
                <a:latin typeface="Georgia" panose="02040502050405020303" pitchFamily="18" charset="0"/>
                <a:sym typeface="Wingdings" panose="05000000000000000000" pitchFamily="2" charset="2"/>
              </a:rPr>
              <a:t> Choose “Just This One” to save the slide you’re working on as an image by itself. </a:t>
            </a:r>
          </a:p>
          <a:p>
            <a:pPr eaLnBrk="1" hangingPunct="1"/>
            <a:endParaRPr lang="en-US" altLang="ja-JP" sz="1200" dirty="0">
              <a:solidFill>
                <a:srgbClr val="3E2735"/>
              </a:solidFill>
              <a:latin typeface="Georgia" panose="02040502050405020303" pitchFamily="18" charset="0"/>
              <a:sym typeface="Wingdings" panose="05000000000000000000" pitchFamily="2" charset="2"/>
            </a:endParaRPr>
          </a:p>
          <a:p>
            <a:pPr eaLnBrk="1" hangingPunct="1"/>
            <a:r>
              <a:rPr lang="en-US" altLang="ja-JP" sz="1200" dirty="0">
                <a:solidFill>
                  <a:srgbClr val="3E2735"/>
                </a:solidFill>
                <a:latin typeface="Georgia" panose="02040502050405020303" pitchFamily="18" charset="0"/>
                <a:sym typeface="Wingdings" panose="05000000000000000000" pitchFamily="2" charset="2"/>
              </a:rPr>
              <a:t>Saving the slide in PNG is an important aspect of your final product. The PNG format is the only file type that will give your infographics the high quality they need for publishing. </a:t>
            </a:r>
            <a:endParaRPr lang="en-US" altLang="en-US" sz="1200" dirty="0">
              <a:solidFill>
                <a:srgbClr val="3E2735"/>
              </a:solidFill>
              <a:latin typeface="Georgia" panose="02040502050405020303" pitchFamily="18" charset="0"/>
            </a:endParaRPr>
          </a:p>
        </p:txBody>
      </p:sp>
      <p:grpSp>
        <p:nvGrpSpPr>
          <p:cNvPr id="14463" name="Group 277"/>
          <p:cNvGrpSpPr>
            <a:grpSpLocks/>
          </p:cNvGrpSpPr>
          <p:nvPr/>
        </p:nvGrpSpPr>
        <p:grpSpPr bwMode="auto">
          <a:xfrm>
            <a:off x="4281742" y="25559578"/>
            <a:ext cx="735012" cy="728664"/>
            <a:chOff x="2995082" y="22565949"/>
            <a:chExt cx="1730375" cy="1716089"/>
          </a:xfrm>
        </p:grpSpPr>
        <p:sp>
          <p:nvSpPr>
            <p:cNvPr id="279" name="Rectangle 278"/>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0" name="Round Same Side Corner Rectangle 279"/>
            <p:cNvSpPr/>
            <p:nvPr/>
          </p:nvSpPr>
          <p:spPr>
            <a:xfrm flipV="1">
              <a:off x="3181948" y="22565949"/>
              <a:ext cx="1352908"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1" name="Round Same Side Corner Rectangle 280"/>
            <p:cNvSpPr/>
            <p:nvPr/>
          </p:nvSpPr>
          <p:spPr>
            <a:xfrm>
              <a:off x="3271643" y="23552981"/>
              <a:ext cx="1162303"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2" name="Rectangle 281"/>
            <p:cNvSpPr/>
            <p:nvPr/>
          </p:nvSpPr>
          <p:spPr>
            <a:xfrm>
              <a:off x="3424872" y="23777306"/>
              <a:ext cx="175655"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3" name="Rectangle 282"/>
            <p:cNvSpPr/>
            <p:nvPr/>
          </p:nvSpPr>
          <p:spPr>
            <a:xfrm>
              <a:off x="3372549" y="22790276"/>
              <a:ext cx="979176"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4" name="Rectangle 283"/>
            <p:cNvSpPr/>
            <p:nvPr/>
          </p:nvSpPr>
          <p:spPr>
            <a:xfrm>
              <a:off x="3372549" y="22943566"/>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5" name="Rectangle 284"/>
            <p:cNvSpPr/>
            <p:nvPr/>
          </p:nvSpPr>
          <p:spPr>
            <a:xfrm>
              <a:off x="3368813" y="23108071"/>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4" name="Group 285"/>
          <p:cNvGrpSpPr>
            <a:grpSpLocks/>
          </p:cNvGrpSpPr>
          <p:nvPr/>
        </p:nvGrpSpPr>
        <p:grpSpPr bwMode="auto">
          <a:xfrm>
            <a:off x="5224252" y="25568275"/>
            <a:ext cx="733425" cy="728663"/>
            <a:chOff x="2995082" y="22565951"/>
            <a:chExt cx="1730375" cy="1716087"/>
          </a:xfrm>
        </p:grpSpPr>
        <p:sp>
          <p:nvSpPr>
            <p:cNvPr id="287" name="Rectangle 286"/>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8" name="Round Same Side Corner Rectangle 287"/>
            <p:cNvSpPr/>
            <p:nvPr/>
          </p:nvSpPr>
          <p:spPr>
            <a:xfrm flipV="1">
              <a:off x="3182352" y="22565951"/>
              <a:ext cx="1352091"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9" name="Round Same Side Corner Rectangle 288"/>
            <p:cNvSpPr/>
            <p:nvPr/>
          </p:nvSpPr>
          <p:spPr>
            <a:xfrm>
              <a:off x="3272242" y="23552981"/>
              <a:ext cx="1161074"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0" name="Rectangle 289"/>
            <p:cNvSpPr/>
            <p:nvPr/>
          </p:nvSpPr>
          <p:spPr>
            <a:xfrm>
              <a:off x="3425804" y="23777306"/>
              <a:ext cx="176033"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1" name="Rectangle 290"/>
            <p:cNvSpPr/>
            <p:nvPr/>
          </p:nvSpPr>
          <p:spPr>
            <a:xfrm>
              <a:off x="3373369" y="22790276"/>
              <a:ext cx="977548"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2" name="Rectangle 291"/>
            <p:cNvSpPr/>
            <p:nvPr/>
          </p:nvSpPr>
          <p:spPr>
            <a:xfrm>
              <a:off x="3373369" y="22943566"/>
              <a:ext cx="977548"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3" name="Rectangle 292"/>
            <p:cNvSpPr/>
            <p:nvPr/>
          </p:nvSpPr>
          <p:spPr>
            <a:xfrm>
              <a:off x="3369622" y="23108071"/>
              <a:ext cx="977551"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5" name="Group 293"/>
          <p:cNvGrpSpPr>
            <a:grpSpLocks/>
          </p:cNvGrpSpPr>
          <p:nvPr/>
        </p:nvGrpSpPr>
        <p:grpSpPr bwMode="auto">
          <a:xfrm>
            <a:off x="6127750" y="25551606"/>
            <a:ext cx="733425" cy="727075"/>
            <a:chOff x="2995082" y="22565951"/>
            <a:chExt cx="1730375" cy="1716087"/>
          </a:xfrm>
        </p:grpSpPr>
        <p:sp>
          <p:nvSpPr>
            <p:cNvPr id="295" name="Rectangle 294"/>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6" name="Round Same Side Corner Rectangle 295"/>
            <p:cNvSpPr/>
            <p:nvPr/>
          </p:nvSpPr>
          <p:spPr>
            <a:xfrm flipV="1">
              <a:off x="3182352" y="22565951"/>
              <a:ext cx="1352088"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7" name="Round Same Side Corner Rectangle 296"/>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8" name="Rectangle 297"/>
            <p:cNvSpPr/>
            <p:nvPr/>
          </p:nvSpPr>
          <p:spPr>
            <a:xfrm>
              <a:off x="3425802" y="23776206"/>
              <a:ext cx="176035"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9" name="Rectangle 298"/>
            <p:cNvSpPr/>
            <p:nvPr/>
          </p:nvSpPr>
          <p:spPr>
            <a:xfrm>
              <a:off x="3373366" y="22790766"/>
              <a:ext cx="977551"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0" name="Rectangle 299"/>
            <p:cNvSpPr/>
            <p:nvPr/>
          </p:nvSpPr>
          <p:spPr>
            <a:xfrm>
              <a:off x="3373366" y="22944391"/>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1" name="Rectangle 300"/>
            <p:cNvSpPr/>
            <p:nvPr/>
          </p:nvSpPr>
          <p:spPr>
            <a:xfrm>
              <a:off x="3369622" y="23109255"/>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6" name="Group 303"/>
          <p:cNvGrpSpPr>
            <a:grpSpLocks/>
          </p:cNvGrpSpPr>
          <p:nvPr/>
        </p:nvGrpSpPr>
        <p:grpSpPr bwMode="auto">
          <a:xfrm>
            <a:off x="7089239" y="25546050"/>
            <a:ext cx="733425" cy="727075"/>
            <a:chOff x="2995082" y="22565951"/>
            <a:chExt cx="1730375" cy="1716087"/>
          </a:xfrm>
        </p:grpSpPr>
        <p:sp>
          <p:nvSpPr>
            <p:cNvPr id="305" name="Rectangle 304"/>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6" name="Round Same Side Corner Rectangle 305"/>
            <p:cNvSpPr/>
            <p:nvPr/>
          </p:nvSpPr>
          <p:spPr>
            <a:xfrm flipV="1">
              <a:off x="3182352" y="22565951"/>
              <a:ext cx="1352091"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9" name="Round Same Side Corner Rectangle 308"/>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0" name="Rectangle 309"/>
            <p:cNvSpPr/>
            <p:nvPr/>
          </p:nvSpPr>
          <p:spPr>
            <a:xfrm>
              <a:off x="3425804" y="23776206"/>
              <a:ext cx="176033"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4" name="Rectangle 313"/>
            <p:cNvSpPr/>
            <p:nvPr/>
          </p:nvSpPr>
          <p:spPr>
            <a:xfrm>
              <a:off x="3373369" y="22790766"/>
              <a:ext cx="977548"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5" name="Rectangle 314"/>
            <p:cNvSpPr/>
            <p:nvPr/>
          </p:nvSpPr>
          <p:spPr>
            <a:xfrm>
              <a:off x="3373369" y="22944391"/>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6" name="Rectangle 315"/>
            <p:cNvSpPr/>
            <p:nvPr/>
          </p:nvSpPr>
          <p:spPr>
            <a:xfrm>
              <a:off x="3369622" y="23109255"/>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Parallelogram 123"/>
          <p:cNvSpPr/>
          <p:nvPr/>
        </p:nvSpPr>
        <p:spPr>
          <a:xfrm rot="5400000" flipV="1">
            <a:off x="-373856" y="11138694"/>
            <a:ext cx="9934575" cy="9186863"/>
          </a:xfrm>
          <a:prstGeom prst="parallelogram">
            <a:avLst>
              <a:gd name="adj" fmla="val 0"/>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51" name="Parallelogram 150"/>
          <p:cNvSpPr/>
          <p:nvPr/>
        </p:nvSpPr>
        <p:spPr>
          <a:xfrm rot="16200000">
            <a:off x="2342356" y="5963444"/>
            <a:ext cx="4459287" cy="9223376"/>
          </a:xfrm>
          <a:prstGeom prst="parallelogram">
            <a:avLst>
              <a:gd name="adj" fmla="val 24853"/>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800" dirty="0"/>
              <a:t> </a:t>
            </a:r>
          </a:p>
        </p:txBody>
      </p:sp>
      <p:sp>
        <p:nvSpPr>
          <p:cNvPr id="131" name="Parallelogram 130"/>
          <p:cNvSpPr/>
          <p:nvPr/>
        </p:nvSpPr>
        <p:spPr>
          <a:xfrm rot="5400000" flipV="1">
            <a:off x="691357" y="18936493"/>
            <a:ext cx="7804150" cy="9186863"/>
          </a:xfrm>
          <a:prstGeom prst="parallelogram">
            <a:avLst>
              <a:gd name="adj" fmla="val 0"/>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10" name="Parallelogram 109"/>
          <p:cNvSpPr/>
          <p:nvPr/>
        </p:nvSpPr>
        <p:spPr>
          <a:xfrm rot="5400000" flipV="1">
            <a:off x="794544" y="-794544"/>
            <a:ext cx="7597775" cy="9186863"/>
          </a:xfrm>
          <a:prstGeom prst="parallelogram">
            <a:avLst>
              <a:gd name="adj" fmla="val 0"/>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800" dirty="0"/>
              <a:t> </a:t>
            </a:r>
          </a:p>
        </p:txBody>
      </p:sp>
      <p:sp>
        <p:nvSpPr>
          <p:cNvPr id="116" name="Parallelogram 115"/>
          <p:cNvSpPr/>
          <p:nvPr/>
        </p:nvSpPr>
        <p:spPr>
          <a:xfrm rot="5400000" flipV="1">
            <a:off x="1203325" y="3308350"/>
            <a:ext cx="6780213" cy="9186863"/>
          </a:xfrm>
          <a:prstGeom prst="parallelogram">
            <a:avLst>
              <a:gd name="adj" fmla="val 24853"/>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800" dirty="0"/>
              <a:t> </a:t>
            </a:r>
          </a:p>
        </p:txBody>
      </p:sp>
      <p:sp>
        <p:nvSpPr>
          <p:cNvPr id="18436" name="TextBox 198"/>
          <p:cNvSpPr txBox="1">
            <a:spLocks noChangeArrowheads="1"/>
          </p:cNvSpPr>
          <p:nvPr/>
        </p:nvSpPr>
        <p:spPr bwMode="auto">
          <a:xfrm rot="20945170">
            <a:off x="762000" y="3257550"/>
            <a:ext cx="4090988"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600">
                <a:solidFill>
                  <a:schemeClr val="bg1"/>
                </a:solidFill>
              </a:rPr>
              <a:t>Does your infographic idea require a lot of writing? Use this template to fit in all the important information you need to convey. Simply replace the lorem ipsum placeholder text with your own fabulous copy, customize the colors, and maybe add in a few graphics or stats to complete your masterpiece!</a:t>
            </a:r>
          </a:p>
        </p:txBody>
      </p:sp>
      <p:sp>
        <p:nvSpPr>
          <p:cNvPr id="200" name="Rectangle 199"/>
          <p:cNvSpPr/>
          <p:nvPr/>
        </p:nvSpPr>
        <p:spPr>
          <a:xfrm>
            <a:off x="1444625" y="-53975"/>
            <a:ext cx="7747000" cy="1066800"/>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1" name="Oval 200"/>
          <p:cNvSpPr/>
          <p:nvPr/>
        </p:nvSpPr>
        <p:spPr>
          <a:xfrm>
            <a:off x="3530600" y="1423988"/>
            <a:ext cx="1008063" cy="1006475"/>
          </a:xfrm>
          <a:prstGeom prst="ellipse">
            <a:avLst/>
          </a:prstGeom>
          <a:solidFill>
            <a:srgbClr val="307E8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2" name="Oval 201"/>
          <p:cNvSpPr/>
          <p:nvPr/>
        </p:nvSpPr>
        <p:spPr>
          <a:xfrm>
            <a:off x="5394325" y="1952625"/>
            <a:ext cx="1163638" cy="1163638"/>
          </a:xfrm>
          <a:prstGeom prst="ellipse">
            <a:avLst/>
          </a:prstGeom>
          <a:solidFill>
            <a:srgbClr val="307E8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3" name="Oval 202"/>
          <p:cNvSpPr/>
          <p:nvPr/>
        </p:nvSpPr>
        <p:spPr>
          <a:xfrm>
            <a:off x="7477125" y="1528763"/>
            <a:ext cx="1079500" cy="1066800"/>
          </a:xfrm>
          <a:prstGeom prst="ellipse">
            <a:avLst/>
          </a:prstGeom>
          <a:solidFill>
            <a:srgbClr val="307E8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4" name="Rectangle 203"/>
          <p:cNvSpPr/>
          <p:nvPr/>
        </p:nvSpPr>
        <p:spPr>
          <a:xfrm>
            <a:off x="3992563" y="809625"/>
            <a:ext cx="109537" cy="719138"/>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5" name="Rectangle 204"/>
          <p:cNvSpPr/>
          <p:nvPr/>
        </p:nvSpPr>
        <p:spPr>
          <a:xfrm>
            <a:off x="5922963" y="842963"/>
            <a:ext cx="109537" cy="1228725"/>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6" name="Rectangle 205"/>
          <p:cNvSpPr/>
          <p:nvPr/>
        </p:nvSpPr>
        <p:spPr>
          <a:xfrm>
            <a:off x="7962900" y="931863"/>
            <a:ext cx="111125" cy="771525"/>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444" name="TextBox 207"/>
          <p:cNvSpPr txBox="1">
            <a:spLocks noChangeArrowheads="1"/>
          </p:cNvSpPr>
          <p:nvPr/>
        </p:nvSpPr>
        <p:spPr bwMode="auto">
          <a:xfrm>
            <a:off x="1481138" y="93663"/>
            <a:ext cx="7704137"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4400" spc="300" dirty="0">
                <a:solidFill>
                  <a:schemeClr val="bg1"/>
                </a:solidFill>
                <a:latin typeface="Impact" charset="0"/>
                <a:cs typeface="Impact" charset="0"/>
              </a:rPr>
              <a:t>SO MUCH TO SAY</a:t>
            </a:r>
          </a:p>
        </p:txBody>
      </p:sp>
      <p:sp>
        <p:nvSpPr>
          <p:cNvPr id="224" name="Oval 223"/>
          <p:cNvSpPr/>
          <p:nvPr/>
        </p:nvSpPr>
        <p:spPr bwMode="auto">
          <a:xfrm>
            <a:off x="3565525" y="14684375"/>
            <a:ext cx="1008063" cy="1008063"/>
          </a:xfrm>
          <a:prstGeom prst="ellipse">
            <a:avLst/>
          </a:prstGeom>
          <a:solidFill>
            <a:srgbClr val="307E8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5" name="Oval 224"/>
          <p:cNvSpPr/>
          <p:nvPr/>
        </p:nvSpPr>
        <p:spPr bwMode="auto">
          <a:xfrm>
            <a:off x="5435600" y="15274925"/>
            <a:ext cx="1165225" cy="1163638"/>
          </a:xfrm>
          <a:prstGeom prst="ellipse">
            <a:avLst/>
          </a:prstGeom>
          <a:solidFill>
            <a:srgbClr val="307E8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6" name="Oval 225"/>
          <p:cNvSpPr/>
          <p:nvPr/>
        </p:nvSpPr>
        <p:spPr bwMode="auto">
          <a:xfrm>
            <a:off x="7510463" y="14790738"/>
            <a:ext cx="1079500" cy="1066800"/>
          </a:xfrm>
          <a:prstGeom prst="ellipse">
            <a:avLst/>
          </a:prstGeom>
          <a:solidFill>
            <a:srgbClr val="307E8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7" name="Rectangle 226"/>
          <p:cNvSpPr/>
          <p:nvPr/>
        </p:nvSpPr>
        <p:spPr bwMode="auto">
          <a:xfrm>
            <a:off x="4027488" y="14071600"/>
            <a:ext cx="109537" cy="719138"/>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8" name="Rectangle 227"/>
          <p:cNvSpPr/>
          <p:nvPr/>
        </p:nvSpPr>
        <p:spPr bwMode="auto">
          <a:xfrm>
            <a:off x="5957888" y="14104938"/>
            <a:ext cx="109537" cy="1227137"/>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9" name="Rectangle 228"/>
          <p:cNvSpPr/>
          <p:nvPr/>
        </p:nvSpPr>
        <p:spPr bwMode="auto">
          <a:xfrm>
            <a:off x="7997825" y="14193838"/>
            <a:ext cx="109538" cy="769937"/>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6" name="Rectangle 295"/>
          <p:cNvSpPr/>
          <p:nvPr/>
        </p:nvSpPr>
        <p:spPr>
          <a:xfrm>
            <a:off x="-53975" y="6867525"/>
            <a:ext cx="7704138" cy="1066800"/>
          </a:xfrm>
          <a:prstGeom prst="rect">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455" name="TextBox 296"/>
          <p:cNvSpPr txBox="1">
            <a:spLocks noChangeArrowheads="1"/>
          </p:cNvSpPr>
          <p:nvPr/>
        </p:nvSpPr>
        <p:spPr bwMode="auto">
          <a:xfrm>
            <a:off x="192088" y="7116763"/>
            <a:ext cx="7323137"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3200" spc="300" dirty="0">
                <a:solidFill>
                  <a:srgbClr val="FFFFFF"/>
                </a:solidFill>
                <a:latin typeface="Impact" charset="0"/>
                <a:cs typeface="Impact" charset="0"/>
              </a:rPr>
              <a:t>WRITE A SECTION HEADER HERE</a:t>
            </a:r>
          </a:p>
        </p:txBody>
      </p:sp>
      <p:sp>
        <p:nvSpPr>
          <p:cNvPr id="299" name="Oval 298"/>
          <p:cNvSpPr/>
          <p:nvPr/>
        </p:nvSpPr>
        <p:spPr>
          <a:xfrm>
            <a:off x="1042988" y="8239125"/>
            <a:ext cx="1006475" cy="1008063"/>
          </a:xfrm>
          <a:prstGeom prst="ellipse">
            <a:avLst/>
          </a:prstGeom>
          <a:solidFill>
            <a:srgbClr val="DF6624"/>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0" name="Oval 299"/>
          <p:cNvSpPr/>
          <p:nvPr/>
        </p:nvSpPr>
        <p:spPr>
          <a:xfrm>
            <a:off x="2905125" y="8345488"/>
            <a:ext cx="1163638" cy="1163637"/>
          </a:xfrm>
          <a:prstGeom prst="ellipse">
            <a:avLst/>
          </a:prstGeom>
          <a:solidFill>
            <a:srgbClr val="DF6624"/>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1" name="Oval 300"/>
          <p:cNvSpPr/>
          <p:nvPr/>
        </p:nvSpPr>
        <p:spPr>
          <a:xfrm>
            <a:off x="4987925" y="8132763"/>
            <a:ext cx="1079500" cy="1066800"/>
          </a:xfrm>
          <a:prstGeom prst="ellipse">
            <a:avLst/>
          </a:prstGeom>
          <a:solidFill>
            <a:srgbClr val="DF6624"/>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2" name="Rectangle 301"/>
          <p:cNvSpPr/>
          <p:nvPr/>
        </p:nvSpPr>
        <p:spPr>
          <a:xfrm>
            <a:off x="1503363" y="7624763"/>
            <a:ext cx="111125" cy="720725"/>
          </a:xfrm>
          <a:prstGeom prst="rect">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3" name="Rectangle 302"/>
          <p:cNvSpPr/>
          <p:nvPr/>
        </p:nvSpPr>
        <p:spPr>
          <a:xfrm>
            <a:off x="3433763" y="7659688"/>
            <a:ext cx="111125" cy="922337"/>
          </a:xfrm>
          <a:prstGeom prst="rect">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4" name="Rectangle 303"/>
          <p:cNvSpPr/>
          <p:nvPr/>
        </p:nvSpPr>
        <p:spPr>
          <a:xfrm>
            <a:off x="5475288" y="7748588"/>
            <a:ext cx="109537" cy="769937"/>
          </a:xfrm>
          <a:prstGeom prst="rect">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5" name="Rectangle 304"/>
          <p:cNvSpPr/>
          <p:nvPr/>
        </p:nvSpPr>
        <p:spPr>
          <a:xfrm>
            <a:off x="1477963" y="13208000"/>
            <a:ext cx="7705725" cy="1066800"/>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1" name="Rectangle 110"/>
          <p:cNvSpPr/>
          <p:nvPr/>
        </p:nvSpPr>
        <p:spPr>
          <a:xfrm>
            <a:off x="-23813" y="26331863"/>
            <a:ext cx="9210676" cy="1100137"/>
          </a:xfrm>
          <a:prstGeom prst="rect">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7439" name="TextBox 112"/>
          <p:cNvSpPr txBox="1">
            <a:spLocks noChangeArrowheads="1"/>
          </p:cNvSpPr>
          <p:nvPr/>
        </p:nvSpPr>
        <p:spPr bwMode="auto">
          <a:xfrm>
            <a:off x="484188" y="26558875"/>
            <a:ext cx="5591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800">
                <a:solidFill>
                  <a:schemeClr val="bg1"/>
                </a:solidFill>
              </a:rPr>
              <a:t>Use this space to write a short conclusion for </a:t>
            </a:r>
          </a:p>
          <a:p>
            <a:pPr eaLnBrk="1" hangingPunct="1"/>
            <a:r>
              <a:rPr lang="en-US" altLang="en-US" sz="1800">
                <a:solidFill>
                  <a:schemeClr val="bg1"/>
                </a:solidFill>
              </a:rPr>
              <a:t>your infographic and/or to provide a call-to-action.</a:t>
            </a:r>
          </a:p>
        </p:txBody>
      </p:sp>
      <p:sp>
        <p:nvSpPr>
          <p:cNvPr id="130" name="Parallelogram 129"/>
          <p:cNvSpPr/>
          <p:nvPr/>
        </p:nvSpPr>
        <p:spPr>
          <a:xfrm rot="5400000" flipV="1">
            <a:off x="2862262" y="15105063"/>
            <a:ext cx="3470275" cy="9194800"/>
          </a:xfrm>
          <a:prstGeom prst="parallelogram">
            <a:avLst>
              <a:gd name="adj" fmla="val 43915"/>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800" dirty="0"/>
              <a:t> </a:t>
            </a:r>
          </a:p>
        </p:txBody>
      </p:sp>
      <p:sp>
        <p:nvSpPr>
          <p:cNvPr id="139" name="Rectangle 138"/>
          <p:cNvSpPr/>
          <p:nvPr/>
        </p:nvSpPr>
        <p:spPr>
          <a:xfrm>
            <a:off x="-53975" y="20046950"/>
            <a:ext cx="7704138" cy="1066800"/>
          </a:xfrm>
          <a:prstGeom prst="rect">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1" name="Oval 140"/>
          <p:cNvSpPr/>
          <p:nvPr/>
        </p:nvSpPr>
        <p:spPr>
          <a:xfrm>
            <a:off x="1042988" y="21418550"/>
            <a:ext cx="1006475" cy="1008063"/>
          </a:xfrm>
          <a:prstGeom prst="ellipse">
            <a:avLst/>
          </a:prstGeom>
          <a:solidFill>
            <a:srgbClr val="DF6624"/>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2" name="Oval 141"/>
          <p:cNvSpPr/>
          <p:nvPr/>
        </p:nvSpPr>
        <p:spPr>
          <a:xfrm>
            <a:off x="2884488" y="21697950"/>
            <a:ext cx="1163637" cy="1163638"/>
          </a:xfrm>
          <a:prstGeom prst="ellipse">
            <a:avLst/>
          </a:prstGeom>
          <a:solidFill>
            <a:srgbClr val="DF6624"/>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3" name="Oval 142"/>
          <p:cNvSpPr/>
          <p:nvPr/>
        </p:nvSpPr>
        <p:spPr>
          <a:xfrm>
            <a:off x="4987925" y="21312188"/>
            <a:ext cx="1079500" cy="1066800"/>
          </a:xfrm>
          <a:prstGeom prst="ellipse">
            <a:avLst/>
          </a:prstGeom>
          <a:solidFill>
            <a:srgbClr val="DF6624"/>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4" name="Rectangle 143"/>
          <p:cNvSpPr/>
          <p:nvPr/>
        </p:nvSpPr>
        <p:spPr>
          <a:xfrm>
            <a:off x="1503363" y="20804188"/>
            <a:ext cx="111125" cy="720725"/>
          </a:xfrm>
          <a:prstGeom prst="rect">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5" name="Rectangle 144"/>
          <p:cNvSpPr/>
          <p:nvPr/>
        </p:nvSpPr>
        <p:spPr>
          <a:xfrm>
            <a:off x="3433763" y="20839113"/>
            <a:ext cx="111125" cy="922337"/>
          </a:xfrm>
          <a:prstGeom prst="rect">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6" name="Rectangle 145"/>
          <p:cNvSpPr/>
          <p:nvPr/>
        </p:nvSpPr>
        <p:spPr>
          <a:xfrm>
            <a:off x="5475288" y="20928013"/>
            <a:ext cx="109537" cy="769937"/>
          </a:xfrm>
          <a:prstGeom prst="rect">
            <a:avLst/>
          </a:prstGeom>
          <a:solidFill>
            <a:srgbClr val="DF662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7" name="TextBox 296"/>
          <p:cNvSpPr txBox="1">
            <a:spLocks noChangeArrowheads="1"/>
          </p:cNvSpPr>
          <p:nvPr/>
        </p:nvSpPr>
        <p:spPr bwMode="auto">
          <a:xfrm>
            <a:off x="1658938" y="13485813"/>
            <a:ext cx="7323137"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3200" spc="300" dirty="0">
                <a:solidFill>
                  <a:srgbClr val="FFFFFF"/>
                </a:solidFill>
                <a:latin typeface="Impact" charset="0"/>
                <a:cs typeface="Impact" charset="0"/>
              </a:rPr>
              <a:t>WRITE A SECTION HEADER HERE</a:t>
            </a:r>
          </a:p>
        </p:txBody>
      </p:sp>
      <p:sp>
        <p:nvSpPr>
          <p:cNvPr id="148" name="TextBox 296"/>
          <p:cNvSpPr txBox="1">
            <a:spLocks noChangeArrowheads="1"/>
          </p:cNvSpPr>
          <p:nvPr/>
        </p:nvSpPr>
        <p:spPr bwMode="auto">
          <a:xfrm>
            <a:off x="192088" y="20343813"/>
            <a:ext cx="7323137"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3200" spc="300" dirty="0">
                <a:solidFill>
                  <a:srgbClr val="FFFFFF"/>
                </a:solidFill>
                <a:latin typeface="Impact" charset="0"/>
                <a:cs typeface="Impact" charset="0"/>
              </a:rPr>
              <a:t>WRITE A SECTION HEADER HERE</a:t>
            </a:r>
          </a:p>
        </p:txBody>
      </p:sp>
      <p:sp>
        <p:nvSpPr>
          <p:cNvPr id="150" name="TextBox 198"/>
          <p:cNvSpPr txBox="1">
            <a:spLocks noChangeArrowheads="1"/>
          </p:cNvSpPr>
          <p:nvPr/>
        </p:nvSpPr>
        <p:spPr bwMode="auto">
          <a:xfrm rot="388574">
            <a:off x="4298950" y="9937750"/>
            <a:ext cx="4090988" cy="206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en-US" altLang="en-US" sz="160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7451" name="TextBox 198"/>
          <p:cNvSpPr txBox="1">
            <a:spLocks noChangeArrowheads="1"/>
          </p:cNvSpPr>
          <p:nvPr/>
        </p:nvSpPr>
        <p:spPr bwMode="auto">
          <a:xfrm rot="-465180">
            <a:off x="452438" y="16443325"/>
            <a:ext cx="4090987"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en-US" altLang="en-US" sz="160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17452" name="TextBox 198"/>
          <p:cNvSpPr txBox="1">
            <a:spLocks noChangeArrowheads="1"/>
          </p:cNvSpPr>
          <p:nvPr/>
        </p:nvSpPr>
        <p:spPr bwMode="auto">
          <a:xfrm rot="388574">
            <a:off x="4232275" y="23458488"/>
            <a:ext cx="4090988"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en-US" altLang="en-US" sz="160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48" name="Rectangle 47"/>
          <p:cNvSpPr/>
          <p:nvPr/>
        </p:nvSpPr>
        <p:spPr>
          <a:xfrm>
            <a:off x="6891338" y="26558875"/>
            <a:ext cx="1433512" cy="873125"/>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454" name="TextBox 45"/>
          <p:cNvSpPr txBox="1">
            <a:spLocks noChangeArrowheads="1"/>
          </p:cNvSpPr>
          <p:nvPr/>
        </p:nvSpPr>
        <p:spPr bwMode="auto">
          <a:xfrm>
            <a:off x="6992938" y="26631900"/>
            <a:ext cx="12461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200">
                <a:solidFill>
                  <a:schemeClr val="bg1"/>
                </a:solidFill>
              </a:rPr>
              <a:t>Your logo here:</a:t>
            </a:r>
          </a:p>
        </p:txBody>
      </p:sp>
      <p:pic>
        <p:nvPicPr>
          <p:cNvPr id="17455" name="Picture 46" descr="HS_Logo_Smal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92938" y="26893838"/>
            <a:ext cx="1246187"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12205</TotalTime>
  <Words>758</Words>
  <Application>Microsoft Office PowerPoint</Application>
  <PresentationFormat>Custom</PresentationFormat>
  <Paragraphs>42</Paragraphs>
  <Slides>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MS PGothic</vt:lpstr>
      <vt:lpstr>MS PGothic</vt:lpstr>
      <vt:lpstr>Arial</vt:lpstr>
      <vt:lpstr>Calibri</vt:lpstr>
      <vt:lpstr>Georgia</vt:lpstr>
      <vt:lpstr>Impact</vt:lpstr>
      <vt:lpstr>Lucida Sans Unicode</vt:lpstr>
      <vt:lpstr>Wingdings</vt:lpstr>
      <vt:lpstr>Office Theme</vt:lpstr>
      <vt:lpstr>PowerPoint Presentation</vt:lpstr>
      <vt:lpstr>PowerPoint Presentation</vt:lpstr>
    </vt:vector>
  </TitlesOfParts>
  <Company>HubSpot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Demond Wong</dc:creator>
  <cp:lastModifiedBy>Kathleen Mulrine</cp:lastModifiedBy>
  <cp:revision>238</cp:revision>
  <cp:lastPrinted>2015-02-25T21:45:26Z</cp:lastPrinted>
  <dcterms:created xsi:type="dcterms:W3CDTF">2013-02-06T15:19:00Z</dcterms:created>
  <dcterms:modified xsi:type="dcterms:W3CDTF">2017-11-12T17:38:33Z</dcterms:modified>
</cp:coreProperties>
</file>