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1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smtClean="0"/>
              <a:t>8/28/2017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0445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8/28/2017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068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8/28/2017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7788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8/28/2017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676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8/28/2017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5373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8/28/2017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01603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8/28/2017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57956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8/28/2017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635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8/28/2017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632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8/28/2017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04570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8/28/2017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1574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smtClean="0"/>
              <a:pPr/>
              <a:t>8/28/2017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7597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Welcome to Math 7+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Eagles</a:t>
            </a:r>
          </a:p>
          <a:p>
            <a:r>
              <a:rPr lang="en-US" sz="2800" dirty="0" smtClean="0"/>
              <a:t>Mrs. Sauls</a:t>
            </a:r>
          </a:p>
          <a:p>
            <a:r>
              <a:rPr lang="en-US" sz="2800" dirty="0" smtClean="0"/>
              <a:t>Room 1207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7414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Topics we will cover in Math 7+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Integers &amp; Expressions		   Data Collection &amp; Analysis</a:t>
            </a:r>
          </a:p>
          <a:p>
            <a:r>
              <a:rPr lang="en-US" sz="2400" dirty="0" smtClean="0"/>
              <a:t>Operations with Rational Numbers	   Geometric Properties</a:t>
            </a:r>
            <a:endParaRPr lang="en-US" sz="1600" dirty="0" smtClean="0"/>
          </a:p>
          <a:p>
            <a:r>
              <a:rPr lang="en-US" sz="2400" dirty="0" smtClean="0"/>
              <a:t>Equations				   Transformations</a:t>
            </a:r>
          </a:p>
          <a:p>
            <a:r>
              <a:rPr lang="en-US" sz="2400" dirty="0" smtClean="0"/>
              <a:t>Inequalities				   2-D &amp; 3-D Geometry</a:t>
            </a:r>
          </a:p>
          <a:p>
            <a:r>
              <a:rPr lang="en-US" sz="2400" dirty="0" smtClean="0"/>
              <a:t>Proportional Reasoning		   Exponents &amp; Scientific Notation</a:t>
            </a:r>
          </a:p>
          <a:p>
            <a:r>
              <a:rPr lang="en-US" sz="2400" dirty="0" err="1" smtClean="0"/>
              <a:t>Percents</a:t>
            </a:r>
            <a:endParaRPr lang="en-US" sz="2400" dirty="0" smtClean="0"/>
          </a:p>
          <a:p>
            <a:r>
              <a:rPr lang="en-US" sz="2400" dirty="0" smtClean="0"/>
              <a:t>Slope</a:t>
            </a:r>
          </a:p>
          <a:p>
            <a:r>
              <a:rPr lang="en-US" sz="2400" dirty="0" smtClean="0"/>
              <a:t>Probability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01980" y="2457771"/>
            <a:ext cx="1733550" cy="1676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30136" y="4904198"/>
            <a:ext cx="2905394" cy="195380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78459" y="5085761"/>
            <a:ext cx="1962150" cy="159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3935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75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What Do I need to bring to class?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3-ring binder</a:t>
            </a:r>
          </a:p>
          <a:p>
            <a:r>
              <a:rPr lang="en-US" sz="2400" dirty="0" smtClean="0"/>
              <a:t>5 dividers</a:t>
            </a:r>
            <a:endParaRPr lang="en-US" sz="2400" dirty="0"/>
          </a:p>
          <a:p>
            <a:pPr lvl="1"/>
            <a:r>
              <a:rPr lang="en-US" sz="2000" dirty="0" smtClean="0"/>
              <a:t>Notes</a:t>
            </a:r>
          </a:p>
          <a:p>
            <a:pPr lvl="1"/>
            <a:r>
              <a:rPr lang="en-US" sz="2000" dirty="0" smtClean="0"/>
              <a:t>Homework</a:t>
            </a:r>
          </a:p>
          <a:p>
            <a:pPr lvl="1"/>
            <a:r>
              <a:rPr lang="en-US" sz="2000" dirty="0" smtClean="0"/>
              <a:t>Spirals</a:t>
            </a:r>
          </a:p>
          <a:p>
            <a:pPr lvl="1"/>
            <a:r>
              <a:rPr lang="en-US" sz="2000" dirty="0" smtClean="0"/>
              <a:t>Quiz</a:t>
            </a:r>
          </a:p>
          <a:p>
            <a:pPr lvl="1"/>
            <a:r>
              <a:rPr lang="en-US" sz="2000" dirty="0" smtClean="0"/>
              <a:t>Test</a:t>
            </a:r>
            <a:endParaRPr lang="en-US" sz="2000" dirty="0"/>
          </a:p>
          <a:p>
            <a:pPr marL="128016" lvl="1" indent="0">
              <a:buNone/>
            </a:pPr>
            <a:r>
              <a:rPr lang="en-US" sz="2400" dirty="0" smtClean="0"/>
              <a:t>Pencil</a:t>
            </a:r>
          </a:p>
          <a:p>
            <a:pPr marL="128016" lvl="1" indent="0">
              <a:buNone/>
            </a:pPr>
            <a:r>
              <a:rPr lang="en-US" sz="2400" dirty="0" smtClean="0"/>
              <a:t>Paper</a:t>
            </a:r>
          </a:p>
          <a:p>
            <a:pPr marL="128016" lvl="1" indent="0">
              <a:buNone/>
            </a:pPr>
            <a:r>
              <a:rPr lang="en-US" sz="2400" dirty="0" smtClean="0"/>
              <a:t>DAILY completed homework with work shown!!!!!!!</a:t>
            </a:r>
          </a:p>
          <a:p>
            <a:pPr marL="128016" lvl="1" indent="0">
              <a:buNone/>
            </a:pPr>
            <a:endParaRPr lang="en-US" sz="22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will be using a TI-73 calculator in class.  If you wish to purchase a calculator for use at home, I would suggest a TI-83 or TI-84 (this is what will be used in future math classes).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45405" y="4896587"/>
            <a:ext cx="1123950" cy="10572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8300" y="4690110"/>
            <a:ext cx="1190625" cy="16192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82125" y="4690110"/>
            <a:ext cx="1362075" cy="108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340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What are spirals?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3200" dirty="0" smtClean="0"/>
              <a:t>Every Monday students will get a Weekly Spiral</a:t>
            </a:r>
          </a:p>
          <a:p>
            <a:pPr lvl="1"/>
            <a:r>
              <a:rPr lang="en-US" sz="2400" dirty="0" smtClean="0"/>
              <a:t>Essential to help each student continue to practice concepts learned throughout the year</a:t>
            </a:r>
          </a:p>
          <a:p>
            <a:pPr lvl="1"/>
            <a:r>
              <a:rPr lang="en-US" sz="2400" dirty="0" smtClean="0"/>
              <a:t>Will be due every Friday (unless noted otherwise)</a:t>
            </a:r>
          </a:p>
          <a:p>
            <a:pPr marL="128016" lvl="1" indent="0">
              <a:buNone/>
            </a:pP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523563" y="2397376"/>
            <a:ext cx="2968167" cy="4023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7341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</a:rPr>
              <a:t>How will I be graded?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Major Assessments – 60%</a:t>
            </a:r>
          </a:p>
          <a:p>
            <a:pPr lvl="1"/>
            <a:r>
              <a:rPr lang="en-US" dirty="0" smtClean="0"/>
              <a:t>Tests </a:t>
            </a:r>
          </a:p>
          <a:p>
            <a:pPr lvl="1"/>
            <a:r>
              <a:rPr lang="en-US" dirty="0" smtClean="0"/>
              <a:t>Projects</a:t>
            </a:r>
          </a:p>
          <a:p>
            <a:pPr lvl="2"/>
            <a:r>
              <a:rPr lang="en-US" dirty="0" smtClean="0"/>
              <a:t>Major grades will be accepted up to 5 days after the due date.  Students will receive a 10 point deduction each day that it is late.  If after 5 days the assignment isn’t turned in, the grade will remain a zero and the assignment will not be accepted.</a:t>
            </a:r>
          </a:p>
          <a:p>
            <a:pPr marL="310896" lvl="2" indent="0">
              <a:buNone/>
            </a:pPr>
            <a:endParaRPr lang="en-US" dirty="0" smtClean="0"/>
          </a:p>
          <a:p>
            <a:pPr marL="128016" lvl="1" indent="0">
              <a:buNone/>
            </a:pPr>
            <a:r>
              <a:rPr lang="en-US" sz="2200" dirty="0" smtClean="0"/>
              <a:t>Minor Assessments – 40%</a:t>
            </a:r>
            <a:endParaRPr lang="en-US" sz="2200" dirty="0"/>
          </a:p>
          <a:p>
            <a:pPr lvl="1"/>
            <a:r>
              <a:rPr lang="en-US" dirty="0" smtClean="0"/>
              <a:t>Quizzes</a:t>
            </a:r>
          </a:p>
          <a:p>
            <a:pPr lvl="1"/>
            <a:r>
              <a:rPr lang="en-US" dirty="0" smtClean="0"/>
              <a:t>Weekly Spirals</a:t>
            </a:r>
          </a:p>
          <a:p>
            <a:pPr lvl="2"/>
            <a:r>
              <a:rPr lang="en-US" dirty="0" smtClean="0"/>
              <a:t>Minor grades will be accepted up to 3 days after the due date.  Students will receive a 10 point deduction each day that it is late.  If after 3 days the assignment isn’t turned in, the grade will remain a zero and the assignment will not be accepted.</a:t>
            </a:r>
          </a:p>
          <a:p>
            <a:pPr marL="128016" lvl="1" indent="0">
              <a:buNone/>
            </a:pPr>
            <a:endParaRPr lang="en-US" sz="2200" dirty="0" smtClean="0"/>
          </a:p>
          <a:p>
            <a:pPr marL="128016" lvl="1" indent="0">
              <a:buNone/>
            </a:pPr>
            <a:endParaRPr lang="en-US" sz="2200" dirty="0" smtClean="0"/>
          </a:p>
          <a:p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1225296" lvl="8" indent="0" algn="ctr">
              <a:buNone/>
            </a:pPr>
            <a:endParaRPr lang="en-US" dirty="0"/>
          </a:p>
          <a:p>
            <a:pPr marL="1225296" lvl="8" indent="0" algn="ctr">
              <a:buNone/>
            </a:pPr>
            <a:endParaRPr lang="en-US" dirty="0" smtClean="0"/>
          </a:p>
          <a:p>
            <a:pPr marL="1225296" lvl="8" indent="0" algn="ctr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1791" y="2286000"/>
            <a:ext cx="3302423" cy="4224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751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Test Corrections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8016" lvl="1" indent="0">
              <a:buNone/>
            </a:pPr>
            <a:r>
              <a:rPr lang="en-US" sz="2400" dirty="0" smtClean="0"/>
              <a:t>Students who receive a 70% or lower on a test must complete test corrections.</a:t>
            </a:r>
          </a:p>
          <a:p>
            <a:pPr marL="128016" lvl="1" indent="0">
              <a:buNone/>
            </a:pPr>
            <a:endParaRPr lang="en-US" sz="2400" dirty="0"/>
          </a:p>
          <a:p>
            <a:pPr marL="128016" lvl="1" indent="0">
              <a:buNone/>
            </a:pPr>
            <a:r>
              <a:rPr lang="en-US" sz="2400" dirty="0" smtClean="0"/>
              <a:t>At the end of each quarter a cumulative test will be </a:t>
            </a:r>
          </a:p>
          <a:p>
            <a:pPr marL="128016" lvl="1" indent="0">
              <a:buNone/>
            </a:pPr>
            <a:r>
              <a:rPr lang="en-US" sz="2400" dirty="0"/>
              <a:t>g</a:t>
            </a:r>
            <a:r>
              <a:rPr lang="en-US" sz="2400" dirty="0" smtClean="0"/>
              <a:t>iven and students will have the opportunity to use </a:t>
            </a:r>
          </a:p>
          <a:p>
            <a:pPr marL="128016" lvl="1" indent="0">
              <a:buNone/>
            </a:pPr>
            <a:r>
              <a:rPr lang="en-US" sz="2400" dirty="0"/>
              <a:t>t</a:t>
            </a:r>
            <a:r>
              <a:rPr lang="en-US" sz="2400" dirty="0" smtClean="0"/>
              <a:t>he grade to also replace a low test grade.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6936" y="3563657"/>
            <a:ext cx="2742664" cy="207716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12941" y="4900376"/>
            <a:ext cx="1628305" cy="1197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66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sz="5400" dirty="0" smtClean="0"/>
              <a:t>Absent?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 student is absent, he/she is responsible for getting caught up upon returning to school.	</a:t>
            </a:r>
          </a:p>
          <a:p>
            <a:endParaRPr lang="en-US" dirty="0"/>
          </a:p>
          <a:p>
            <a:r>
              <a:rPr lang="en-US" dirty="0"/>
              <a:t>Any worksheets handed out in class will be placed in the </a:t>
            </a:r>
            <a:r>
              <a:rPr lang="en-US" dirty="0" smtClean="0"/>
              <a:t>appropriate folder </a:t>
            </a:r>
            <a:r>
              <a:rPr lang="en-US" dirty="0"/>
              <a:t>at the back of the classroom with the students name on it.  </a:t>
            </a:r>
          </a:p>
          <a:p>
            <a:endParaRPr lang="en-US" dirty="0"/>
          </a:p>
          <a:p>
            <a:r>
              <a:rPr lang="en-US" dirty="0"/>
              <a:t>CAT is a great time to get caught up on any missed assignments!!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573" y="2848015"/>
            <a:ext cx="4257675" cy="2581275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17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Classroom Expectations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Come to class prepared!</a:t>
            </a:r>
            <a:endParaRPr lang="en-US" dirty="0"/>
          </a:p>
          <a:p>
            <a:pPr lvl="1"/>
            <a:r>
              <a:rPr lang="en-US" dirty="0" smtClean="0"/>
              <a:t>Have all materials, completed HW, and assignments</a:t>
            </a:r>
          </a:p>
          <a:p>
            <a:pPr marL="128016" lvl="1" indent="0">
              <a:buNone/>
            </a:pPr>
            <a:endParaRPr lang="en-US" dirty="0" smtClean="0"/>
          </a:p>
          <a:p>
            <a:pPr marL="128016" lvl="1" indent="0">
              <a:buNone/>
            </a:pPr>
            <a:r>
              <a:rPr lang="en-US" sz="2200" dirty="0" smtClean="0"/>
              <a:t>Be in your seat before the door closes!</a:t>
            </a:r>
          </a:p>
          <a:p>
            <a:pPr lvl="1"/>
            <a:r>
              <a:rPr lang="en-US" dirty="0" smtClean="0"/>
              <a:t>If not, you will be marked tardy</a:t>
            </a:r>
          </a:p>
          <a:p>
            <a:pPr lvl="1"/>
            <a:r>
              <a:rPr lang="en-US" dirty="0" smtClean="0"/>
              <a:t>Sign the tardy log at the back of the classroom</a:t>
            </a:r>
            <a:endParaRPr lang="en-US" sz="2200" dirty="0"/>
          </a:p>
          <a:p>
            <a:pPr marL="128016" lvl="1" indent="0">
              <a:buNone/>
            </a:pPr>
            <a:endParaRPr lang="en-US" dirty="0"/>
          </a:p>
          <a:p>
            <a:pPr marL="128016" lvl="1" indent="0">
              <a:buNone/>
            </a:pPr>
            <a:r>
              <a:rPr lang="en-US" sz="2200" dirty="0" smtClean="0"/>
              <a:t>Begin working </a:t>
            </a:r>
            <a:r>
              <a:rPr lang="en-US" sz="2200" i="1" dirty="0" smtClean="0"/>
              <a:t>quietly</a:t>
            </a:r>
            <a:r>
              <a:rPr lang="en-US" sz="2200" dirty="0" smtClean="0"/>
              <a:t> on your warm-up once you are seated!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Clean up your workspace before you leave!</a:t>
            </a:r>
          </a:p>
          <a:p>
            <a:pPr lvl="1"/>
            <a:r>
              <a:rPr lang="en-US" dirty="0" smtClean="0"/>
              <a:t>Push in your chair, straighten your desk, and place trash in the trash can</a:t>
            </a:r>
          </a:p>
          <a:p>
            <a:pPr lvl="1"/>
            <a:endParaRPr lang="en-US" dirty="0"/>
          </a:p>
          <a:p>
            <a:pPr marL="128016" lvl="1" indent="0">
              <a:buNone/>
            </a:pPr>
            <a:r>
              <a:rPr lang="en-US" sz="2200" dirty="0"/>
              <a:t>Be respectful of your teachers, classmates, and classroom!</a:t>
            </a:r>
            <a:endParaRPr lang="en-US" sz="2200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6315" y="1335024"/>
            <a:ext cx="3560890" cy="2484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08130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206</TotalTime>
  <Words>407</Words>
  <Application>Microsoft Office PowerPoint</Application>
  <PresentationFormat>Widescreen</PresentationFormat>
  <Paragraphs>71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Tw Cen MT</vt:lpstr>
      <vt:lpstr>Tw Cen MT Condensed</vt:lpstr>
      <vt:lpstr>Wingdings 3</vt:lpstr>
      <vt:lpstr>Integral</vt:lpstr>
      <vt:lpstr>Welcome to Math 7+</vt:lpstr>
      <vt:lpstr>Topics we will cover in Math 7+</vt:lpstr>
      <vt:lpstr>What Do I need to bring to class?</vt:lpstr>
      <vt:lpstr>What are spirals?</vt:lpstr>
      <vt:lpstr>How will I be graded?</vt:lpstr>
      <vt:lpstr>Test Corrections</vt:lpstr>
      <vt:lpstr>Absent?</vt:lpstr>
      <vt:lpstr>Classroom Expectations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Math 7</dc:title>
  <dc:creator>Stephanie Sauls</dc:creator>
  <cp:lastModifiedBy>Stephanie Sauls</cp:lastModifiedBy>
  <cp:revision>16</cp:revision>
  <dcterms:created xsi:type="dcterms:W3CDTF">2017-08-25T23:48:42Z</dcterms:created>
  <dcterms:modified xsi:type="dcterms:W3CDTF">2017-08-28T13:37:38Z</dcterms:modified>
</cp:coreProperties>
</file>